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6"/>
  </p:notesMasterIdLst>
  <p:handoutMasterIdLst>
    <p:handoutMasterId r:id="rId57"/>
  </p:handoutMasterIdLst>
  <p:sldIdLst>
    <p:sldId id="256" r:id="rId2"/>
    <p:sldId id="257" r:id="rId3"/>
    <p:sldId id="258" r:id="rId4"/>
    <p:sldId id="259" r:id="rId5"/>
    <p:sldId id="260" r:id="rId6"/>
    <p:sldId id="31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16" r:id="rId22"/>
    <p:sldId id="275" r:id="rId23"/>
    <p:sldId id="276" r:id="rId24"/>
    <p:sldId id="277" r:id="rId25"/>
    <p:sldId id="278" r:id="rId26"/>
    <p:sldId id="279" r:id="rId27"/>
    <p:sldId id="280" r:id="rId28"/>
    <p:sldId id="281" r:id="rId29"/>
    <p:sldId id="663" r:id="rId30"/>
    <p:sldId id="283" r:id="rId31"/>
    <p:sldId id="282" r:id="rId32"/>
    <p:sldId id="284" r:id="rId33"/>
    <p:sldId id="298" r:id="rId34"/>
    <p:sldId id="299" r:id="rId35"/>
    <p:sldId id="300" r:id="rId36"/>
    <p:sldId id="313" r:id="rId37"/>
    <p:sldId id="315" r:id="rId38"/>
    <p:sldId id="314" r:id="rId39"/>
    <p:sldId id="304" r:id="rId40"/>
    <p:sldId id="305" r:id="rId41"/>
    <p:sldId id="306" r:id="rId42"/>
    <p:sldId id="307" r:id="rId43"/>
    <p:sldId id="308" r:id="rId44"/>
    <p:sldId id="309" r:id="rId45"/>
    <p:sldId id="310" r:id="rId46"/>
    <p:sldId id="311" r:id="rId47"/>
    <p:sldId id="297" r:id="rId48"/>
    <p:sldId id="625" r:id="rId49"/>
    <p:sldId id="626" r:id="rId50"/>
    <p:sldId id="627" r:id="rId51"/>
    <p:sldId id="657" r:id="rId52"/>
    <p:sldId id="658" r:id="rId53"/>
    <p:sldId id="661" r:id="rId54"/>
    <p:sldId id="662" r:id="rId55"/>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408"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9C4A6-4DFD-49F2-9534-D04BA1B52BC1}" v="1903" dt="2018-06-25T18:49:23.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6096" autoAdjust="0"/>
  </p:normalViewPr>
  <p:slideViewPr>
    <p:cSldViewPr snapToGrid="0">
      <p:cViewPr varScale="1">
        <p:scale>
          <a:sx n="103" d="100"/>
          <a:sy n="103" d="100"/>
        </p:scale>
        <p:origin x="228" y="96"/>
      </p:cViewPr>
      <p:guideLst>
        <p:guide orient="horz" pos="1008"/>
        <p:guide pos="40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90"/>
    </p:cViewPr>
  </p:sorterViewPr>
  <p:notesViewPr>
    <p:cSldViewPr snapToGrid="0" showGuides="1">
      <p:cViewPr varScale="1">
        <p:scale>
          <a:sx n="80" d="100"/>
          <a:sy n="80" d="100"/>
        </p:scale>
        <p:origin x="3648" y="84"/>
      </p:cViewPr>
      <p:guideLst>
        <p:guide orient="horz" pos="2952"/>
        <p:guide pos="223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Grizzell" userId="9cca3452cff5957e" providerId="LiveId" clId="{1519C4A6-4DFD-49F2-9534-D04BA1B52BC1}"/>
    <pc:docChg chg="undo custSel addSld delSld modSld sldOrd">
      <pc:chgData name="Jim Grizzell" userId="9cca3452cff5957e" providerId="LiveId" clId="{1519C4A6-4DFD-49F2-9534-D04BA1B52BC1}" dt="2018-06-25T18:49:23.169" v="1896" actId="403"/>
      <pc:docMkLst>
        <pc:docMk/>
      </pc:docMkLst>
      <pc:sldChg chg="modAnim">
        <pc:chgData name="Jim Grizzell" userId="9cca3452cff5957e" providerId="LiveId" clId="{1519C4A6-4DFD-49F2-9534-D04BA1B52BC1}" dt="2018-06-25T18:11:02.833" v="1760" actId="403"/>
        <pc:sldMkLst>
          <pc:docMk/>
          <pc:sldMk cId="1450265372" sldId="260"/>
        </pc:sldMkLst>
      </pc:sldChg>
      <pc:sldChg chg="modSp modAnim">
        <pc:chgData name="Jim Grizzell" userId="9cca3452cff5957e" providerId="LiveId" clId="{1519C4A6-4DFD-49F2-9534-D04BA1B52BC1}" dt="2018-06-25T18:20:01.528" v="1774" actId="403"/>
        <pc:sldMkLst>
          <pc:docMk/>
          <pc:sldMk cId="0" sldId="269"/>
        </pc:sldMkLst>
        <pc:spChg chg="mod">
          <ac:chgData name="Jim Grizzell" userId="9cca3452cff5957e" providerId="LiveId" clId="{1519C4A6-4DFD-49F2-9534-D04BA1B52BC1}" dt="2018-06-25T18:16:56.644" v="1770" actId="113"/>
          <ac:spMkLst>
            <pc:docMk/>
            <pc:sldMk cId="0" sldId="269"/>
            <ac:spMk id="3" creationId="{00000000-0000-0000-0000-000000000000}"/>
          </ac:spMkLst>
        </pc:spChg>
      </pc:sldChg>
      <pc:sldChg chg="addSp modSp ord">
        <pc:chgData name="Jim Grizzell" userId="9cca3452cff5957e" providerId="LiveId" clId="{1519C4A6-4DFD-49F2-9534-D04BA1B52BC1}" dt="2018-06-25T17:31:32.360" v="1751" actId="1076"/>
        <pc:sldMkLst>
          <pc:docMk/>
          <pc:sldMk cId="41147547" sldId="282"/>
        </pc:sldMkLst>
        <pc:spChg chg="mod">
          <ac:chgData name="Jim Grizzell" userId="9cca3452cff5957e" providerId="LiveId" clId="{1519C4A6-4DFD-49F2-9534-D04BA1B52BC1}" dt="2018-06-25T17:19:22.577" v="1449" actId="20577"/>
          <ac:spMkLst>
            <pc:docMk/>
            <pc:sldMk cId="41147547" sldId="282"/>
            <ac:spMk id="2" creationId="{E2CACE9E-4C03-4C80-812D-FADCECB29527}"/>
          </ac:spMkLst>
        </pc:spChg>
        <pc:spChg chg="mod">
          <ac:chgData name="Jim Grizzell" userId="9cca3452cff5957e" providerId="LiveId" clId="{1519C4A6-4DFD-49F2-9534-D04BA1B52BC1}" dt="2018-06-25T17:31:19.783" v="1748" actId="404"/>
          <ac:spMkLst>
            <pc:docMk/>
            <pc:sldMk cId="41147547" sldId="282"/>
            <ac:spMk id="3" creationId="{26B0983F-3641-4EE5-BF99-F602D89C3947}"/>
          </ac:spMkLst>
        </pc:spChg>
        <pc:picChg chg="add mod">
          <ac:chgData name="Jim Grizzell" userId="9cca3452cff5957e" providerId="LiveId" clId="{1519C4A6-4DFD-49F2-9534-D04BA1B52BC1}" dt="2018-06-25T17:31:32.360" v="1751" actId="1076"/>
          <ac:picMkLst>
            <pc:docMk/>
            <pc:sldMk cId="41147547" sldId="282"/>
            <ac:picMk id="6" creationId="{DB2E6913-2E70-4F7A-8C65-5FABD2DD7D26}"/>
          </ac:picMkLst>
        </pc:picChg>
      </pc:sldChg>
      <pc:sldChg chg="addSp delSp modSp">
        <pc:chgData name="Jim Grizzell" userId="9cca3452cff5957e" providerId="LiveId" clId="{1519C4A6-4DFD-49F2-9534-D04BA1B52BC1}" dt="2018-06-25T18:49:23.169" v="1896" actId="403"/>
        <pc:sldMkLst>
          <pc:docMk/>
          <pc:sldMk cId="3044899486" sldId="283"/>
        </pc:sldMkLst>
        <pc:spChg chg="mod">
          <ac:chgData name="Jim Grizzell" userId="9cca3452cff5957e" providerId="LiveId" clId="{1519C4A6-4DFD-49F2-9534-D04BA1B52BC1}" dt="2018-06-25T18:42:01.325" v="1840" actId="20577"/>
          <ac:spMkLst>
            <pc:docMk/>
            <pc:sldMk cId="3044899486" sldId="283"/>
            <ac:spMk id="2" creationId="{704A9432-D8B2-4731-B699-5A98711F1E55}"/>
          </ac:spMkLst>
        </pc:spChg>
        <pc:spChg chg="add del mod">
          <ac:chgData name="Jim Grizzell" userId="9cca3452cff5957e" providerId="LiveId" clId="{1519C4A6-4DFD-49F2-9534-D04BA1B52BC1}" dt="2018-06-25T18:45:46.547" v="1891" actId="403"/>
          <ac:spMkLst>
            <pc:docMk/>
            <pc:sldMk cId="3044899486" sldId="283"/>
            <ac:spMk id="29" creationId="{6B829B1A-CAE5-454E-A147-54CF1ACD0666}"/>
          </ac:spMkLst>
        </pc:spChg>
        <pc:spChg chg="add mod">
          <ac:chgData name="Jim Grizzell" userId="9cca3452cff5957e" providerId="LiveId" clId="{1519C4A6-4DFD-49F2-9534-D04BA1B52BC1}" dt="2018-06-25T18:49:23.169" v="1896" actId="403"/>
          <ac:spMkLst>
            <pc:docMk/>
            <pc:sldMk cId="3044899486" sldId="283"/>
            <ac:spMk id="31" creationId="{ADDACC9E-7F0D-423F-A6F0-37C00D6ADE53}"/>
          </ac:spMkLst>
        </pc:spChg>
        <pc:picChg chg="add del mod">
          <ac:chgData name="Jim Grizzell" userId="9cca3452cff5957e" providerId="LiveId" clId="{1519C4A6-4DFD-49F2-9534-D04BA1B52BC1}" dt="2018-06-25T16:50:35.567" v="1262" actId="403"/>
          <ac:picMkLst>
            <pc:docMk/>
            <pc:sldMk cId="3044899486" sldId="283"/>
            <ac:picMk id="6" creationId="{4733CF46-066C-4C96-BC93-E5EB79A7F940}"/>
          </ac:picMkLst>
        </pc:picChg>
        <pc:picChg chg="add del mod">
          <ac:chgData name="Jim Grizzell" userId="9cca3452cff5957e" providerId="LiveId" clId="{1519C4A6-4DFD-49F2-9534-D04BA1B52BC1}" dt="2018-06-25T14:53:09.321" v="20" actId="403"/>
          <ac:picMkLst>
            <pc:docMk/>
            <pc:sldMk cId="3044899486" sldId="283"/>
            <ac:picMk id="6" creationId="{CF13EAC7-7DA6-4840-A0C0-97E75A2A57D0}"/>
          </ac:picMkLst>
        </pc:picChg>
        <pc:picChg chg="add del mod">
          <ac:chgData name="Jim Grizzell" userId="9cca3452cff5957e" providerId="LiveId" clId="{1519C4A6-4DFD-49F2-9534-D04BA1B52BC1}" dt="2018-06-25T16:50:11.960" v="1261" actId="403"/>
          <ac:picMkLst>
            <pc:docMk/>
            <pc:sldMk cId="3044899486" sldId="283"/>
            <ac:picMk id="11" creationId="{88D1D328-8862-4A89-AFCB-423A7FF25281}"/>
          </ac:picMkLst>
        </pc:picChg>
        <pc:picChg chg="add del mod">
          <ac:chgData name="Jim Grizzell" userId="9cca3452cff5957e" providerId="LiveId" clId="{1519C4A6-4DFD-49F2-9534-D04BA1B52BC1}" dt="2018-06-25T16:56:03.511" v="1429" actId="403"/>
          <ac:picMkLst>
            <pc:docMk/>
            <pc:sldMk cId="3044899486" sldId="283"/>
            <ac:picMk id="15" creationId="{5EE701C4-272F-4E90-BF57-606C53178F58}"/>
          </ac:picMkLst>
        </pc:picChg>
        <pc:picChg chg="add del mod">
          <ac:chgData name="Jim Grizzell" userId="9cca3452cff5957e" providerId="LiveId" clId="{1519C4A6-4DFD-49F2-9534-D04BA1B52BC1}" dt="2018-06-25T18:29:23.830" v="1783" actId="403"/>
          <ac:picMkLst>
            <pc:docMk/>
            <pc:sldMk cId="3044899486" sldId="283"/>
            <ac:picMk id="19" creationId="{B72CB26E-A5DB-4E6A-A811-B4F7C0553616}"/>
          </ac:picMkLst>
        </pc:picChg>
        <pc:picChg chg="add del mod">
          <ac:chgData name="Jim Grizzell" userId="9cca3452cff5957e" providerId="LiveId" clId="{1519C4A6-4DFD-49F2-9534-D04BA1B52BC1}" dt="2018-06-25T18:38:44.742" v="1798" actId="403"/>
          <ac:picMkLst>
            <pc:docMk/>
            <pc:sldMk cId="3044899486" sldId="283"/>
            <ac:picMk id="23" creationId="{FBF5CD19-FD2A-4EA5-88A2-3AB2AC9A7E51}"/>
          </ac:picMkLst>
        </pc:picChg>
        <pc:picChg chg="add del mod modCrop">
          <ac:chgData name="Jim Grizzell" userId="9cca3452cff5957e" providerId="LiveId" clId="{1519C4A6-4DFD-49F2-9534-D04BA1B52BC1}" dt="2018-06-25T18:45:42.922" v="1890" actId="403"/>
          <ac:picMkLst>
            <pc:docMk/>
            <pc:sldMk cId="3044899486" sldId="283"/>
            <ac:picMk id="25" creationId="{E4910098-20F3-4ED1-8437-B6F46969B27D}"/>
          </ac:picMkLst>
        </pc:picChg>
      </pc:sldChg>
      <pc:sldChg chg="addSp delSp modSp setBg">
        <pc:chgData name="Jim Grizzell" userId="9cca3452cff5957e" providerId="LiveId" clId="{1519C4A6-4DFD-49F2-9534-D04BA1B52BC1}" dt="2018-06-25T16:29:42.315" v="596" actId="14100"/>
        <pc:sldMkLst>
          <pc:docMk/>
          <pc:sldMk cId="1001063329" sldId="304"/>
        </pc:sldMkLst>
        <pc:spChg chg="add del mod">
          <ac:chgData name="Jim Grizzell" userId="9cca3452cff5957e" providerId="LiveId" clId="{1519C4A6-4DFD-49F2-9534-D04BA1B52BC1}" dt="2018-06-25T14:37:11.874" v="9" actId="14100"/>
          <ac:spMkLst>
            <pc:docMk/>
            <pc:sldMk cId="1001063329" sldId="304"/>
            <ac:spMk id="4" creationId="{15C4C52B-C31D-4644-8354-0EDD927DA1C6}"/>
          </ac:spMkLst>
        </pc:spChg>
        <pc:spChg chg="add mod">
          <ac:chgData name="Jim Grizzell" userId="9cca3452cff5957e" providerId="LiveId" clId="{1519C4A6-4DFD-49F2-9534-D04BA1B52BC1}" dt="2018-06-25T16:29:42.315" v="596" actId="14100"/>
          <ac:spMkLst>
            <pc:docMk/>
            <pc:sldMk cId="1001063329" sldId="304"/>
            <ac:spMk id="11" creationId="{ADA92351-5AB8-4436-A049-FCCB54438134}"/>
          </ac:spMkLst>
        </pc:spChg>
        <pc:spChg chg="mod">
          <ac:chgData name="Jim Grizzell" userId="9cca3452cff5957e" providerId="LiveId" clId="{1519C4A6-4DFD-49F2-9534-D04BA1B52BC1}" dt="2018-06-25T16:27:18.592" v="593" actId="14100"/>
          <ac:spMkLst>
            <pc:docMk/>
            <pc:sldMk cId="1001063329" sldId="304"/>
            <ac:spMk id="94211" creationId="{00000000-0000-0000-0000-000000000000}"/>
          </ac:spMkLst>
        </pc:spChg>
        <pc:spChg chg="del mod">
          <ac:chgData name="Jim Grizzell" userId="9cca3452cff5957e" providerId="LiveId" clId="{1519C4A6-4DFD-49F2-9534-D04BA1B52BC1}" dt="2018-06-25T14:36:53.516" v="8" actId="14100"/>
          <ac:spMkLst>
            <pc:docMk/>
            <pc:sldMk cId="1001063329" sldId="304"/>
            <ac:spMk id="94213" creationId="{00000000-0000-0000-0000-000000000000}"/>
          </ac:spMkLst>
        </pc:spChg>
        <pc:graphicFrameChg chg="del mod">
          <ac:chgData name="Jim Grizzell" userId="9cca3452cff5957e" providerId="LiveId" clId="{1519C4A6-4DFD-49F2-9534-D04BA1B52BC1}" dt="2018-06-25T14:36:35.112" v="6" actId="14100"/>
          <ac:graphicFrameMkLst>
            <pc:docMk/>
            <pc:sldMk cId="1001063329" sldId="304"/>
            <ac:graphicFrameMk id="94212" creationId="{00000000-0000-0000-0000-000000000000}"/>
          </ac:graphicFrameMkLst>
        </pc:graphicFrameChg>
        <pc:graphicFrameChg chg="del mod">
          <ac:chgData name="Jim Grizzell" userId="9cca3452cff5957e" providerId="LiveId" clId="{1519C4A6-4DFD-49F2-9534-D04BA1B52BC1}" dt="2018-06-25T14:36:43.893" v="7" actId="14100"/>
          <ac:graphicFrameMkLst>
            <pc:docMk/>
            <pc:sldMk cId="1001063329" sldId="304"/>
            <ac:graphicFrameMk id="94214" creationId="{00000000-0000-0000-0000-000000000000}"/>
          </ac:graphicFrameMkLst>
        </pc:graphicFrameChg>
        <pc:picChg chg="add del mod">
          <ac:chgData name="Jim Grizzell" userId="9cca3452cff5957e" providerId="LiveId" clId="{1519C4A6-4DFD-49F2-9534-D04BA1B52BC1}" dt="2018-06-25T16:25:27.022" v="568" actId="14100"/>
          <ac:picMkLst>
            <pc:docMk/>
            <pc:sldMk cId="1001063329" sldId="304"/>
            <ac:picMk id="3" creationId="{8C92F5ED-6167-4FBB-82CC-5E9DD81A1276}"/>
          </ac:picMkLst>
        </pc:picChg>
        <pc:picChg chg="add del mod">
          <ac:chgData name="Jim Grizzell" userId="9cca3452cff5957e" providerId="LiveId" clId="{1519C4A6-4DFD-49F2-9534-D04BA1B52BC1}" dt="2018-06-25T16:16:23.147" v="63" actId="14100"/>
          <ac:picMkLst>
            <pc:docMk/>
            <pc:sldMk cId="1001063329" sldId="304"/>
            <ac:picMk id="4" creationId="{5ECD416C-1A8C-4D05-8735-09C0B9847582}"/>
          </ac:picMkLst>
        </pc:picChg>
        <pc:picChg chg="add mod">
          <ac:chgData name="Jim Grizzell" userId="9cca3452cff5957e" providerId="LiveId" clId="{1519C4A6-4DFD-49F2-9534-D04BA1B52BC1}" dt="2018-06-25T16:25:54.535" v="573" actId="14100"/>
          <ac:picMkLst>
            <pc:docMk/>
            <pc:sldMk cId="1001063329" sldId="304"/>
            <ac:picMk id="6" creationId="{C4FD1B61-A35C-4B63-B27E-248EDECD72EC}"/>
          </ac:picMkLst>
        </pc:picChg>
        <pc:picChg chg="add mod">
          <ac:chgData name="Jim Grizzell" userId="9cca3452cff5957e" providerId="LiveId" clId="{1519C4A6-4DFD-49F2-9534-D04BA1B52BC1}" dt="2018-06-25T16:26:00.644" v="575" actId="1076"/>
          <ac:picMkLst>
            <pc:docMk/>
            <pc:sldMk cId="1001063329" sldId="304"/>
            <ac:picMk id="8" creationId="{C0E63AC9-97EB-47D6-8A2B-7DA7D8482921}"/>
          </ac:picMkLst>
        </pc:picChg>
      </pc:sldChg>
      <pc:sldChg chg="addSp delSp modSp">
        <pc:chgData name="Jim Grizzell" userId="9cca3452cff5957e" providerId="LiveId" clId="{1519C4A6-4DFD-49F2-9534-D04BA1B52BC1}" dt="2018-06-25T17:32:44.641" v="1752" actId="14100"/>
        <pc:sldMkLst>
          <pc:docMk/>
          <pc:sldMk cId="2023806160" sldId="309"/>
        </pc:sldMkLst>
        <pc:spChg chg="add del mod">
          <ac:chgData name="Jim Grizzell" userId="9cca3452cff5957e" providerId="LiveId" clId="{1519C4A6-4DFD-49F2-9534-D04BA1B52BC1}" dt="2018-06-25T16:15:10.947" v="56" actId="14100"/>
          <ac:spMkLst>
            <pc:docMk/>
            <pc:sldMk cId="2023806160" sldId="309"/>
            <ac:spMk id="5" creationId="{D228AE12-4DEF-4D24-A408-E27EC5F6355F}"/>
          </ac:spMkLst>
        </pc:spChg>
        <pc:graphicFrameChg chg="del mod">
          <ac:chgData name="Jim Grizzell" userId="9cca3452cff5957e" providerId="LiveId" clId="{1519C4A6-4DFD-49F2-9534-D04BA1B52BC1}" dt="2018-06-25T16:15:05.088" v="55" actId="14100"/>
          <ac:graphicFrameMkLst>
            <pc:docMk/>
            <pc:sldMk cId="2023806160" sldId="309"/>
            <ac:graphicFrameMk id="108548" creationId="{00000000-0000-0000-0000-000000000000}"/>
          </ac:graphicFrameMkLst>
        </pc:graphicFrameChg>
        <pc:picChg chg="add del mod">
          <ac:chgData name="Jim Grizzell" userId="9cca3452cff5957e" providerId="LiveId" clId="{1519C4A6-4DFD-49F2-9534-D04BA1B52BC1}" dt="2018-06-25T16:14:59.463" v="54" actId="14100"/>
          <ac:picMkLst>
            <pc:docMk/>
            <pc:sldMk cId="2023806160" sldId="309"/>
            <ac:picMk id="3" creationId="{8E1782D9-AE90-42C2-8EA5-F997C4665BBC}"/>
          </ac:picMkLst>
        </pc:picChg>
        <pc:picChg chg="add mod">
          <ac:chgData name="Jim Grizzell" userId="9cca3452cff5957e" providerId="LiveId" clId="{1519C4A6-4DFD-49F2-9534-D04BA1B52BC1}" dt="2018-06-25T17:32:44.641" v="1752" actId="14100"/>
          <ac:picMkLst>
            <pc:docMk/>
            <pc:sldMk cId="2023806160" sldId="309"/>
            <ac:picMk id="4" creationId="{6D396516-E74D-4AF8-99FB-FC797B3629D0}"/>
          </ac:picMkLst>
        </pc:picChg>
      </pc:sldChg>
      <pc:sldChg chg="modAnim">
        <pc:chgData name="Jim Grizzell" userId="9cca3452cff5957e" providerId="LiveId" clId="{1519C4A6-4DFD-49F2-9534-D04BA1B52BC1}" dt="2018-06-25T18:27:55.794" v="1777" actId="403"/>
        <pc:sldMkLst>
          <pc:docMk/>
          <pc:sldMk cId="2998660214" sldId="310"/>
        </pc:sldMkLst>
      </pc:sldChg>
      <pc:sldChg chg="modAnim">
        <pc:chgData name="Jim Grizzell" userId="9cca3452cff5957e" providerId="LiveId" clId="{1519C4A6-4DFD-49F2-9534-D04BA1B52BC1}" dt="2018-06-25T18:28:36.561" v="1780" actId="403"/>
        <pc:sldMkLst>
          <pc:docMk/>
          <pc:sldMk cId="2775260526" sldId="311"/>
        </pc:sldMkLst>
      </pc:sldChg>
      <pc:sldChg chg="modAnim">
        <pc:chgData name="Jim Grizzell" userId="9cca3452cff5957e" providerId="LiveId" clId="{1519C4A6-4DFD-49F2-9534-D04BA1B52BC1}" dt="2018-06-25T18:12:00.595" v="1761" actId="403"/>
        <pc:sldMkLst>
          <pc:docMk/>
          <pc:sldMk cId="3685018452" sldId="312"/>
        </pc:sldMkLst>
      </pc:sldChg>
      <pc:sldChg chg="add del">
        <pc:chgData name="Jim Grizzell" userId="9cca3452cff5957e" providerId="LiveId" clId="{1519C4A6-4DFD-49F2-9534-D04BA1B52BC1}" dt="2018-06-25T17:22:02.366" v="1684" actId="2696"/>
        <pc:sldMkLst>
          <pc:docMk/>
          <pc:sldMk cId="1280747999" sldId="636"/>
        </pc:sldMkLst>
      </pc:sldChg>
      <pc:sldChg chg="modSp add setBg">
        <pc:chgData name="Jim Grizzell" userId="9cca3452cff5957e" providerId="LiveId" clId="{1519C4A6-4DFD-49F2-9534-D04BA1B52BC1}" dt="2018-06-25T16:44:40.115" v="1249" actId="1076"/>
        <pc:sldMkLst>
          <pc:docMk/>
          <pc:sldMk cId="3607335561" sldId="658"/>
        </pc:sldMkLst>
        <pc:spChg chg="mod">
          <ac:chgData name="Jim Grizzell" userId="9cca3452cff5957e" providerId="LiveId" clId="{1519C4A6-4DFD-49F2-9534-D04BA1B52BC1}" dt="2018-06-25T16:42:32.959" v="1246" actId="14100"/>
          <ac:spMkLst>
            <pc:docMk/>
            <pc:sldMk cId="3607335561" sldId="658"/>
            <ac:spMk id="120834" creationId="{00000000-0000-0000-0000-000000000000}"/>
          </ac:spMkLst>
        </pc:spChg>
        <pc:spChg chg="mod">
          <ac:chgData name="Jim Grizzell" userId="9cca3452cff5957e" providerId="LiveId" clId="{1519C4A6-4DFD-49F2-9534-D04BA1B52BC1}" dt="2018-06-25T16:44:40.115" v="1249" actId="1076"/>
          <ac:spMkLst>
            <pc:docMk/>
            <pc:sldMk cId="3607335561" sldId="658"/>
            <ac:spMk id="120836" creationId="{00000000-0000-0000-0000-000000000000}"/>
          </ac:spMkLst>
        </pc:spChg>
        <pc:spChg chg="mod">
          <ac:chgData name="Jim Grizzell" userId="9cca3452cff5957e" providerId="LiveId" clId="{1519C4A6-4DFD-49F2-9534-D04BA1B52BC1}" dt="2018-06-25T16:44:40.115" v="1249" actId="1076"/>
          <ac:spMkLst>
            <pc:docMk/>
            <pc:sldMk cId="3607335561" sldId="658"/>
            <ac:spMk id="120837" creationId="{00000000-0000-0000-0000-000000000000}"/>
          </ac:spMkLst>
        </pc:spChg>
        <pc:spChg chg="mod">
          <ac:chgData name="Jim Grizzell" userId="9cca3452cff5957e" providerId="LiveId" clId="{1519C4A6-4DFD-49F2-9534-D04BA1B52BC1}" dt="2018-06-25T16:44:40.115" v="1249" actId="1076"/>
          <ac:spMkLst>
            <pc:docMk/>
            <pc:sldMk cId="3607335561" sldId="658"/>
            <ac:spMk id="120838" creationId="{00000000-0000-0000-0000-000000000000}"/>
          </ac:spMkLst>
        </pc:spChg>
        <pc:spChg chg="mod">
          <ac:chgData name="Jim Grizzell" userId="9cca3452cff5957e" providerId="LiveId" clId="{1519C4A6-4DFD-49F2-9534-D04BA1B52BC1}" dt="2018-06-25T16:44:40.115" v="1249" actId="1076"/>
          <ac:spMkLst>
            <pc:docMk/>
            <pc:sldMk cId="3607335561" sldId="658"/>
            <ac:spMk id="120839" creationId="{00000000-0000-0000-0000-000000000000}"/>
          </ac:spMkLst>
        </pc:spChg>
        <pc:spChg chg="mod">
          <ac:chgData name="Jim Grizzell" userId="9cca3452cff5957e" providerId="LiveId" clId="{1519C4A6-4DFD-49F2-9534-D04BA1B52BC1}" dt="2018-06-25T16:44:40.115" v="1249" actId="1076"/>
          <ac:spMkLst>
            <pc:docMk/>
            <pc:sldMk cId="3607335561" sldId="658"/>
            <ac:spMk id="120840" creationId="{00000000-0000-0000-0000-000000000000}"/>
          </ac:spMkLst>
        </pc:spChg>
        <pc:graphicFrameChg chg="mod">
          <ac:chgData name="Jim Grizzell" userId="9cca3452cff5957e" providerId="LiveId" clId="{1519C4A6-4DFD-49F2-9534-D04BA1B52BC1}" dt="2018-06-25T16:44:40.115" v="1249" actId="1076"/>
          <ac:graphicFrameMkLst>
            <pc:docMk/>
            <pc:sldMk cId="3607335561" sldId="658"/>
            <ac:graphicFrameMk id="120835" creationId="{00000000-0000-0000-0000-000000000000}"/>
          </ac:graphicFrameMkLst>
        </pc:graphicFrameChg>
      </pc:sldChg>
      <pc:sldChg chg="addSp delSp modSp add del">
        <pc:chgData name="Jim Grizzell" userId="9cca3452cff5957e" providerId="LiveId" clId="{1519C4A6-4DFD-49F2-9534-D04BA1B52BC1}" dt="2018-06-25T16:46:09.374" v="1256" actId="2696"/>
        <pc:sldMkLst>
          <pc:docMk/>
          <pc:sldMk cId="1455613797" sldId="659"/>
        </pc:sldMkLst>
        <pc:spChg chg="add mod">
          <ac:chgData name="Jim Grizzell" userId="9cca3452cff5957e" providerId="LiveId" clId="{1519C4A6-4DFD-49F2-9534-D04BA1B52BC1}" dt="2018-06-25T16:40:07.017" v="1244" actId="14100"/>
          <ac:spMkLst>
            <pc:docMk/>
            <pc:sldMk cId="1455613797" sldId="659"/>
            <ac:spMk id="9" creationId="{9F59BFC0-D1C0-4FD7-A69E-EA05837715F1}"/>
          </ac:spMkLst>
        </pc:spChg>
        <pc:spChg chg="del mod">
          <ac:chgData name="Jim Grizzell" userId="9cca3452cff5957e" providerId="LiveId" clId="{1519C4A6-4DFD-49F2-9534-D04BA1B52BC1}" dt="2018-06-25T16:40:10.079" v="1245" actId="2696"/>
          <ac:spMkLst>
            <pc:docMk/>
            <pc:sldMk cId="1455613797" sldId="659"/>
            <ac:spMk id="122888" creationId="{00000000-0000-0000-0000-000000000000}"/>
          </ac:spMkLst>
        </pc:spChg>
      </pc:sldChg>
      <pc:sldChg chg="modSp add del">
        <pc:chgData name="Jim Grizzell" userId="9cca3452cff5957e" providerId="LiveId" clId="{1519C4A6-4DFD-49F2-9534-D04BA1B52BC1}" dt="2018-06-25T16:46:09.342" v="1255" actId="2696"/>
        <pc:sldMkLst>
          <pc:docMk/>
          <pc:sldMk cId="458410274" sldId="660"/>
        </pc:sldMkLst>
        <pc:graphicFrameChg chg="mod">
          <ac:chgData name="Jim Grizzell" userId="9cca3452cff5957e" providerId="LiveId" clId="{1519C4A6-4DFD-49F2-9534-D04BA1B52BC1}" dt="2018-06-25T16:18:19.783" v="66" actId="1076"/>
          <ac:graphicFrameMkLst>
            <pc:docMk/>
            <pc:sldMk cId="458410274" sldId="660"/>
            <ac:graphicFrameMk id="124931" creationId="{00000000-0000-0000-0000-000000000000}"/>
          </ac:graphicFrameMkLst>
        </pc:graphicFrameChg>
      </pc:sldChg>
      <pc:sldChg chg="modSp add">
        <pc:chgData name="Jim Grizzell" userId="9cca3452cff5957e" providerId="LiveId" clId="{1519C4A6-4DFD-49F2-9534-D04BA1B52BC1}" dt="2018-06-25T16:45:41.938" v="1252" actId="14100"/>
        <pc:sldMkLst>
          <pc:docMk/>
          <pc:sldMk cId="315319004" sldId="661"/>
        </pc:sldMkLst>
        <pc:spChg chg="mod">
          <ac:chgData name="Jim Grizzell" userId="9cca3452cff5957e" providerId="LiveId" clId="{1519C4A6-4DFD-49F2-9534-D04BA1B52BC1}" dt="2018-06-25T16:45:41.938" v="1252" actId="14100"/>
          <ac:spMkLst>
            <pc:docMk/>
            <pc:sldMk cId="315319004" sldId="661"/>
            <ac:spMk id="120840" creationId="{00000000-0000-0000-0000-000000000000}"/>
          </ac:spMkLst>
        </pc:spChg>
      </pc:sldChg>
      <pc:sldChg chg="delSp add">
        <pc:chgData name="Jim Grizzell" userId="9cca3452cff5957e" providerId="LiveId" clId="{1519C4A6-4DFD-49F2-9534-D04BA1B52BC1}" dt="2018-06-25T16:46:03.437" v="1254" actId="403"/>
        <pc:sldMkLst>
          <pc:docMk/>
          <pc:sldMk cId="1368717274" sldId="662"/>
        </pc:sldMkLst>
        <pc:spChg chg="del">
          <ac:chgData name="Jim Grizzell" userId="9cca3452cff5957e" providerId="LiveId" clId="{1519C4A6-4DFD-49F2-9534-D04BA1B52BC1}" dt="2018-06-25T16:46:03.437" v="1254" actId="403"/>
          <ac:spMkLst>
            <pc:docMk/>
            <pc:sldMk cId="1368717274" sldId="662"/>
            <ac:spMk id="120840" creationId="{00000000-0000-0000-0000-000000000000}"/>
          </ac:spMkLst>
        </pc:spChg>
      </pc:sldChg>
      <pc:sldChg chg="add">
        <pc:chgData name="Jim Grizzell" userId="9cca3452cff5957e" providerId="LiveId" clId="{1519C4A6-4DFD-49F2-9534-D04BA1B52BC1}" dt="2018-06-25T17:19:11.796" v="1431" actId="403"/>
        <pc:sldMkLst>
          <pc:docMk/>
          <pc:sldMk cId="4015089380" sldId="66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89812-E9E9-478C-9E4A-3D32DD9224C6}"/>
              </a:ext>
            </a:extLst>
          </p:cNvPr>
          <p:cNvSpPr>
            <a:spLocks noGrp="1"/>
          </p:cNvSpPr>
          <p:nvPr>
            <p:ph type="hdr" sz="quarter"/>
          </p:nvPr>
        </p:nvSpPr>
        <p:spPr>
          <a:xfrm>
            <a:off x="0" y="3"/>
            <a:ext cx="3071168" cy="469560"/>
          </a:xfrm>
          <a:prstGeom prst="rect">
            <a:avLst/>
          </a:prstGeom>
        </p:spPr>
        <p:txBody>
          <a:bodyPr vert="horz" lIns="88948" tIns="44474" rIns="88948" bIns="44474" rtlCol="0"/>
          <a:lstStyle>
            <a:lvl1pPr algn="l">
              <a:defRPr sz="1200"/>
            </a:lvl1pPr>
          </a:lstStyle>
          <a:p>
            <a:endParaRPr lang="en-US"/>
          </a:p>
        </p:txBody>
      </p:sp>
      <p:sp>
        <p:nvSpPr>
          <p:cNvPr id="3" name="Date Placeholder 2">
            <a:extLst>
              <a:ext uri="{FF2B5EF4-FFF2-40B4-BE49-F238E27FC236}">
                <a16:creationId xmlns:a16="http://schemas.microsoft.com/office/drawing/2014/main" id="{526357A9-0035-4679-9F00-F02556EB862C}"/>
              </a:ext>
            </a:extLst>
          </p:cNvPr>
          <p:cNvSpPr>
            <a:spLocks noGrp="1"/>
          </p:cNvSpPr>
          <p:nvPr>
            <p:ph type="dt" sz="quarter" idx="1"/>
          </p:nvPr>
        </p:nvSpPr>
        <p:spPr>
          <a:xfrm>
            <a:off x="4013895" y="3"/>
            <a:ext cx="3071168" cy="469560"/>
          </a:xfrm>
          <a:prstGeom prst="rect">
            <a:avLst/>
          </a:prstGeom>
        </p:spPr>
        <p:txBody>
          <a:bodyPr vert="horz" lIns="88948" tIns="44474" rIns="88948" bIns="44474" rtlCol="0"/>
          <a:lstStyle>
            <a:lvl1pPr algn="r">
              <a:defRPr sz="1200"/>
            </a:lvl1pPr>
          </a:lstStyle>
          <a:p>
            <a:fld id="{1601C1D8-3D41-4FE5-985C-BC37D990088D}" type="datetimeFigureOut">
              <a:rPr lang="en-US" smtClean="0"/>
              <a:t>6/29/2018</a:t>
            </a:fld>
            <a:endParaRPr lang="en-US"/>
          </a:p>
        </p:txBody>
      </p:sp>
      <p:sp>
        <p:nvSpPr>
          <p:cNvPr id="4" name="Footer Placeholder 3">
            <a:extLst>
              <a:ext uri="{FF2B5EF4-FFF2-40B4-BE49-F238E27FC236}">
                <a16:creationId xmlns:a16="http://schemas.microsoft.com/office/drawing/2014/main" id="{56CF3677-F8DB-4630-84DB-561E055B0389}"/>
              </a:ext>
            </a:extLst>
          </p:cNvPr>
          <p:cNvSpPr>
            <a:spLocks noGrp="1"/>
          </p:cNvSpPr>
          <p:nvPr>
            <p:ph type="ftr" sz="quarter" idx="2"/>
          </p:nvPr>
        </p:nvSpPr>
        <p:spPr>
          <a:xfrm>
            <a:off x="0" y="8903044"/>
            <a:ext cx="3071168" cy="469558"/>
          </a:xfrm>
          <a:prstGeom prst="rect">
            <a:avLst/>
          </a:prstGeom>
        </p:spPr>
        <p:txBody>
          <a:bodyPr vert="horz" lIns="88948" tIns="44474" rIns="88948" bIns="44474" rtlCol="0" anchor="b"/>
          <a:lstStyle>
            <a:lvl1pPr algn="l">
              <a:defRPr sz="1200"/>
            </a:lvl1pPr>
          </a:lstStyle>
          <a:p>
            <a:pPr algn="r"/>
            <a:r>
              <a:rPr lang="en-US" sz="1100" dirty="0"/>
              <a:t>www.healthedpartners.org/ceu/pa-healthyaging</a:t>
            </a:r>
          </a:p>
          <a:p>
            <a:endParaRPr lang="en-US" sz="1100" dirty="0"/>
          </a:p>
        </p:txBody>
      </p:sp>
      <p:sp>
        <p:nvSpPr>
          <p:cNvPr id="5" name="Slide Number Placeholder 4">
            <a:extLst>
              <a:ext uri="{FF2B5EF4-FFF2-40B4-BE49-F238E27FC236}">
                <a16:creationId xmlns:a16="http://schemas.microsoft.com/office/drawing/2014/main" id="{B40FBD5E-F27A-43F1-A7A4-449DA24124BB}"/>
              </a:ext>
            </a:extLst>
          </p:cNvPr>
          <p:cNvSpPr>
            <a:spLocks noGrp="1"/>
          </p:cNvSpPr>
          <p:nvPr>
            <p:ph type="sldNum" sz="quarter" idx="3"/>
          </p:nvPr>
        </p:nvSpPr>
        <p:spPr>
          <a:xfrm>
            <a:off x="4013895" y="8903044"/>
            <a:ext cx="3071168" cy="469558"/>
          </a:xfrm>
          <a:prstGeom prst="rect">
            <a:avLst/>
          </a:prstGeom>
        </p:spPr>
        <p:txBody>
          <a:bodyPr vert="horz" lIns="88948" tIns="44474" rIns="88948" bIns="44474" rtlCol="0" anchor="b"/>
          <a:lstStyle>
            <a:lvl1pPr algn="r">
              <a:defRPr sz="1200"/>
            </a:lvl1pPr>
          </a:lstStyle>
          <a:p>
            <a:fld id="{C25CF2A8-3DB5-4CAB-8E18-B16A256E3314}" type="slidenum">
              <a:rPr lang="en-US" smtClean="0"/>
              <a:t>‹#›</a:t>
            </a:fld>
            <a:endParaRPr lang="en-US"/>
          </a:p>
        </p:txBody>
      </p:sp>
    </p:spTree>
    <p:extLst>
      <p:ext uri="{BB962C8B-B14F-4D97-AF65-F5344CB8AC3E}">
        <p14:creationId xmlns:p14="http://schemas.microsoft.com/office/powerpoint/2010/main" val="414531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78931" cy="447864"/>
          </a:xfrm>
          <a:prstGeom prst="rect">
            <a:avLst/>
          </a:prstGeom>
        </p:spPr>
        <p:txBody>
          <a:bodyPr vert="horz" lIns="88948" tIns="44474" rIns="88948" bIns="44474"/>
          <a:lstStyle>
            <a:lvl1pPr algn="l">
              <a:defRPr sz="1200"/>
            </a:lvl1pPr>
          </a:lstStyle>
          <a:p>
            <a:pPr lvl="0">
              <a:defRPr lang="en-US"/>
            </a:pPr>
            <a:endParaRPr lang="en-US" altLang=""/>
          </a:p>
        </p:txBody>
      </p:sp>
      <p:sp>
        <p:nvSpPr>
          <p:cNvPr id="3" name="Date Placeholder 2"/>
          <p:cNvSpPr>
            <a:spLocks noGrp="1"/>
          </p:cNvSpPr>
          <p:nvPr>
            <p:ph type="dt" idx="1"/>
          </p:nvPr>
        </p:nvSpPr>
        <p:spPr>
          <a:xfrm>
            <a:off x="3763221" y="2"/>
            <a:ext cx="2878931" cy="447864"/>
          </a:xfrm>
          <a:prstGeom prst="rect">
            <a:avLst/>
          </a:prstGeom>
        </p:spPr>
        <p:txBody>
          <a:bodyPr vert="horz" lIns="88948" tIns="44474" rIns="88948" bIns="44474"/>
          <a:lstStyle>
            <a:lvl1pPr algn="r">
              <a:defRPr sz="1200"/>
            </a:lvl1pPr>
          </a:lstStyle>
          <a:p>
            <a:pPr lvl="0">
              <a:defRPr lang="en-US"/>
            </a:pPr>
            <a:fld id="{02B51D8E-A631-4D8A-BB49-D9FAFCA44CF1}" type="datetime1">
              <a:rPr lang="en-US" altLang=""/>
              <a:pPr lvl="0">
                <a:defRPr lang="en-US"/>
              </a:pPr>
              <a:t>6/29/2018</a:t>
            </a:fld>
            <a:endParaRPr lang="en-US" altLang=""/>
          </a:p>
        </p:txBody>
      </p:sp>
      <p:sp>
        <p:nvSpPr>
          <p:cNvPr id="4" name="Slide Image Placeholder 3"/>
          <p:cNvSpPr>
            <a:spLocks noGrp="1" noRot="1" noChangeAspect="1" noTextEdit="1"/>
          </p:cNvSpPr>
          <p:nvPr>
            <p:ph type="sldImg" idx="2"/>
          </p:nvPr>
        </p:nvSpPr>
        <p:spPr>
          <a:xfrm>
            <a:off x="644525" y="1117600"/>
            <a:ext cx="5354638" cy="3013075"/>
          </a:xfrm>
          <a:prstGeom prst="rect">
            <a:avLst/>
          </a:prstGeom>
          <a:noFill/>
          <a:ln w="12700">
            <a:solidFill>
              <a:prstClr val="black"/>
            </a:solidFill>
          </a:ln>
        </p:spPr>
        <p:txBody>
          <a:bodyPr vert="horz" lIns="88948" tIns="44474" rIns="88948" bIns="44474" anchor="ctr"/>
          <a:lstStyle/>
          <a:p>
            <a:pPr lvl="0">
              <a:defRPr lang="en-US"/>
            </a:pPr>
            <a:endParaRPr lang="en-US" altLang=""/>
          </a:p>
        </p:txBody>
      </p:sp>
      <p:sp>
        <p:nvSpPr>
          <p:cNvPr id="5" name="Notes Placeholder 4"/>
          <p:cNvSpPr>
            <a:spLocks noGrp="1"/>
          </p:cNvSpPr>
          <p:nvPr>
            <p:ph type="body" sz="quarter" idx="3"/>
          </p:nvPr>
        </p:nvSpPr>
        <p:spPr>
          <a:xfrm>
            <a:off x="664369" y="4295777"/>
            <a:ext cx="5314950" cy="3514725"/>
          </a:xfrm>
          <a:prstGeom prst="rect">
            <a:avLst/>
          </a:prstGeom>
        </p:spPr>
        <p:txBody>
          <a:bodyPr vert="horz" lIns="88948" tIns="44474" rIns="88948" bIns="44474"/>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6" name="Footer Placeholder 5"/>
          <p:cNvSpPr>
            <a:spLocks noGrp="1"/>
          </p:cNvSpPr>
          <p:nvPr>
            <p:ph type="ftr" sz="quarter" idx="4"/>
          </p:nvPr>
        </p:nvSpPr>
        <p:spPr>
          <a:xfrm>
            <a:off x="1" y="8478424"/>
            <a:ext cx="2878931" cy="447864"/>
          </a:xfrm>
          <a:prstGeom prst="rect">
            <a:avLst/>
          </a:prstGeom>
        </p:spPr>
        <p:txBody>
          <a:bodyPr vert="horz" lIns="88948" tIns="44474" rIns="88948" bIns="44474" anchor="b"/>
          <a:lstStyle>
            <a:lvl1pPr algn="l">
              <a:defRPr sz="1200"/>
            </a:lvl1pPr>
          </a:lstStyle>
          <a:p>
            <a:pPr lvl="0">
              <a:defRPr lang="en-US"/>
            </a:pPr>
            <a:endParaRPr lang="en-US" altLang=""/>
          </a:p>
        </p:txBody>
      </p:sp>
      <p:sp>
        <p:nvSpPr>
          <p:cNvPr id="7" name="Slide Number Placeholder 6"/>
          <p:cNvSpPr>
            <a:spLocks noGrp="1"/>
          </p:cNvSpPr>
          <p:nvPr>
            <p:ph type="sldNum" sz="quarter" idx="5"/>
          </p:nvPr>
        </p:nvSpPr>
        <p:spPr>
          <a:xfrm>
            <a:off x="3763221" y="8478424"/>
            <a:ext cx="2878931" cy="447864"/>
          </a:xfrm>
          <a:prstGeom prst="rect">
            <a:avLst/>
          </a:prstGeom>
        </p:spPr>
        <p:txBody>
          <a:bodyPr vert="horz" lIns="88948" tIns="44474" rIns="88948" bIns="44474" anchor="b"/>
          <a:lstStyle>
            <a:lvl1pPr algn="r">
              <a:defRPr sz="1200"/>
            </a:lvl1pPr>
          </a:lstStyle>
          <a:p>
            <a:pPr lvl="0">
              <a:defRPr lang="en-US"/>
            </a:pPr>
            <a:fld id="{65FD2956-FEA8-4FA2-8008-F46C0B758593}" type="slidenum">
              <a:rPr lang="en-US" altLang=""/>
              <a:pPr lvl="0">
                <a:defRPr lang="en-US"/>
              </a:pPr>
              <a:t>‹#›</a:t>
            </a:fld>
            <a:endParaRPr lang="en-US" altLang=""/>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ournals.lww.com/acsm-msse/Fulltext/2011/07000/Quantity_and_Quality_of_Exercise_for_Developing.26.aspx#R13-26"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journals.lww.com/acsm-msse/Fulltext/2011/07000/Quantity_and_Quality_of_Exercise_for_Developing.26.aspx#R59-26" TargetMode="External"/><Relationship Id="rId4" Type="http://schemas.openxmlformats.org/officeDocument/2006/relationships/hyperlink" Target="https://journals.lww.com/acsm-msse/Fulltext/2011/07000/Quantity_and_Quality_of_Exercise_for_Developing.26.aspx#R386-2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ournals.lww.com/acsm-msse/Fulltext/2011/07000/Quantity_and_Quality_of_Exercise_for_Developing.26.aspx#R13-26"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journals.lww.com/acsm-msse/Fulltext/2011/07000/Quantity_and_Quality_of_Exercise_for_Developing.26.aspx#R59-26" TargetMode="External"/><Relationship Id="rId4" Type="http://schemas.openxmlformats.org/officeDocument/2006/relationships/hyperlink" Target="https://journals.lww.com/acsm-msse/Fulltext/2011/07000/Quantity_and_Quality_of_Exercise_for_Developing.26.aspx#R386-2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latinLnBrk="0">
              <a:defRPr lang="en-US"/>
            </a:pPr>
            <a:r>
              <a:rPr lang="en-US" altLang="" dirty="0"/>
              <a:t>https://www.cdc.gov/physicalactivity/index.html</a:t>
            </a:r>
          </a:p>
          <a:p>
            <a:pPr lvl="0" latinLnBrk="0">
              <a:defRPr lang="en-US"/>
            </a:pPr>
            <a:r>
              <a:rPr lang="en-US" altLang="" dirty="0"/>
              <a:t>https://www.cdc.gov/physicalactivity/basics/older_adults/index.htm </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defTabSz="875478">
              <a:defRPr lang="en-US"/>
            </a:pPr>
            <a:r>
              <a:rPr lang="en-US" b="1"/>
              <a:t>Appropriate Physical Activity Intervention Strategies for Weight Loss and Prevention of Weight Regain for Adults</a:t>
            </a:r>
          </a:p>
          <a:p>
            <a:pPr lvl="0">
              <a:defRPr lang="en-US"/>
            </a:pPr>
            <a:r>
              <a:rPr lang="en-US"/>
              <a:t>Evidence supports moderate-intensity PA between 150 and 250 min·wk</a:t>
            </a:r>
            <a:r>
              <a:rPr lang="en-US" baseline="30000"/>
              <a:t>−1</a:t>
            </a:r>
            <a:r>
              <a:rPr lang="en-US"/>
              <a:t> to be effective to prevent weight gain. Moderate-intensity PA between 150 and 250 min·wk</a:t>
            </a:r>
            <a:r>
              <a:rPr lang="en-US" baseline="30000"/>
              <a:t>−1</a:t>
            </a:r>
            <a:r>
              <a:rPr lang="en-US"/>
              <a:t> will provide only modest weight loss. Greater amounts of PA (&gt;250 min·wk</a:t>
            </a:r>
            <a:r>
              <a:rPr lang="en-US" baseline="30000"/>
              <a:t>−1</a:t>
            </a:r>
            <a:r>
              <a:rPr lang="en-US"/>
              <a:t>) have been associated with clinically significant weight loss. Moderate-intensity PA between 150 and 250 min·wk</a:t>
            </a:r>
            <a:r>
              <a:rPr lang="en-US" baseline="30000"/>
              <a:t>−1</a:t>
            </a:r>
            <a:r>
              <a:rPr lang="en-US"/>
              <a:t> will improve weight loss in studies that use moderate diet restriction but not severe diet restriction. Cross-sectional and prospective studies indicate that after weight loss, weight maintenance is improved with PA &gt;250 min·wk</a:t>
            </a:r>
            <a:r>
              <a:rPr lang="en-US" baseline="30000"/>
              <a:t>−1</a:t>
            </a:r>
            <a:r>
              <a:rPr lang="en-US"/>
              <a:t>. </a:t>
            </a:r>
          </a:p>
          <a:p>
            <a:pPr lvl="0" latinLnBrk="0">
              <a:defRPr lang="en-US"/>
            </a:pPr>
            <a:endParaRPr lang="en-US" altLang=""/>
          </a:p>
          <a:p>
            <a:pPr lvl="0">
              <a:defRPr lang="en-US"/>
            </a:pPr>
            <a:r>
              <a:rPr lang="en-US"/>
              <a:t>https://journals.lww.com/acsm-msse/Fulltext/2009/02000/Appropriate_Physical_Activity_Intervention.26.aspx</a:t>
            </a:r>
          </a:p>
          <a:p>
            <a:pPr lvl="0" latinLnBrk="0">
              <a:defRPr lang="en-US"/>
            </a:pPr>
            <a:endParaRPr lang="en-US" altLang=""/>
          </a:p>
          <a:p>
            <a:pPr lvl="0">
              <a:defRPr lang="en-US"/>
            </a:pPr>
            <a:r>
              <a:rPr lang="en-US"/>
              <a:t>the target range has been commonly expressed as 150 to 300 minutes of moderate-intensity physical activity per week. Because vigorous-intensity physical activities (6 or more METs) require roughly twice the energy expenditure of moderate-intensity activities (3 to less than 6 METs), the time required to perform 500 to 1,000 MET-minutes of vigorous-intensity physical activity is roughly half that for moderate-intensity physical activity. As a result, about 75 to 150 minutes of vigorous-intensity physical activity per week is considered within the target range. PAG Page D-8</a:t>
            </a:r>
          </a:p>
          <a:p>
            <a:pPr lvl="0" latinLnBrk="0">
              <a:defRPr lang="en-US"/>
            </a:pPr>
            <a:endParaRPr lang="en-US" altLang=""/>
          </a:p>
          <a:p>
            <a:pPr lvl="0">
              <a:defRPr lang="en-US"/>
            </a:pPr>
            <a:r>
              <a:rPr lang="en-US"/>
              <a:t>For even greater health benefits, do one of the following:</a:t>
            </a:r>
          </a:p>
          <a:p>
            <a:pPr lvl="0">
              <a:defRPr lang="en-US"/>
            </a:pPr>
            <a:r>
              <a:rPr lang="en-US"/>
              <a:t>Increase moderate-intensity aerobic physical activity to 300 minutes (5 hours) each week</a:t>
            </a:r>
          </a:p>
          <a:p>
            <a:pPr lvl="0">
              <a:defRPr lang="en-US"/>
            </a:pPr>
            <a:r>
              <a:rPr lang="en-US"/>
              <a:t>Increase vigorous-intensity aerobic physical activity for 150 minutes (2 hours and 30 minutes) each week</a:t>
            </a:r>
          </a:p>
          <a:p>
            <a:pPr lvl="0">
              <a:defRPr lang="en-US"/>
            </a:pPr>
            <a:r>
              <a:rPr lang="en-US"/>
              <a:t>https://health.gov/paguidelines/guidelines/adults.aspx</a:t>
            </a:r>
          </a:p>
          <a:p>
            <a:pPr lvl="0" latinLnBrk="0">
              <a:defRPr lang="en-US"/>
            </a:pPr>
            <a:endParaRPr lang="en-US" altLang=""/>
          </a:p>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https://youtu.be/GEvJlmpZCoM </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ltLang="" smtClean="0"/>
              <a:pPr lvl="0">
                <a:defRPr lang="en-US"/>
              </a:pPr>
              <a:t>20</a:t>
            </a:fld>
            <a:endParaRPr lang="en-US" altLang=""/>
          </a:p>
        </p:txBody>
      </p:sp>
    </p:spTree>
    <p:extLst>
      <p:ext uri="{BB962C8B-B14F-4D97-AF65-F5344CB8AC3E}">
        <p14:creationId xmlns:p14="http://schemas.microsoft.com/office/powerpoint/2010/main" val="333029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b="1"/>
              <a:t>What duration of rest intervals between sets and intensity is appropriate to improve muscular fitness?</a:t>
            </a:r>
          </a:p>
          <a:p>
            <a:pPr lvl="0">
              <a:defRPr lang="en-US"/>
            </a:pPr>
            <a:r>
              <a:rPr lang="en-US"/>
              <a:t>For a general fitness program, rest intervals of 2-3 min are most effective for achieving the desired increases in muscle strength and hypertrophy (</a:t>
            </a:r>
            <a:r>
              <a:rPr lang="en-US" baseline="30000">
                <a:hlinkClick r:id="rId3"/>
              </a:rPr>
              <a:t>13</a:t>
            </a:r>
            <a:r>
              <a:rPr lang="en-US"/>
              <a:t>). Robust gains in both hypertrophy and strength result from using a resistance equivalent to 60%-80% of the individual's one-repetition maximal (1RM) effort (</a:t>
            </a:r>
            <a:r>
              <a:rPr lang="en-US" baseline="30000">
                <a:hlinkClick r:id="rId4"/>
              </a:rPr>
              <a:t>386</a:t>
            </a:r>
            <a:r>
              <a:rPr lang="en-US"/>
              <a:t>). For novice through intermediate strength trainers, a load of 60%-70% of the 1RM is recommended (i.e., moderate to hard intensity), while experienced exercisers may work at ≥80% of the 1RM (i.e., hard to very hard intensity) (</a:t>
            </a:r>
            <a:r>
              <a:rPr lang="en-US" baseline="30000">
                <a:hlinkClick r:id="rId3"/>
              </a:rPr>
              <a:t>13</a:t>
            </a:r>
            <a:r>
              <a:rPr lang="en-US"/>
              <a:t>). The selected resistance should permit the completion of 8-12 repetitions per set-or the number needed to induce muscle fatigue but not exhaustion. For people who wish to focus on improving muscular endurance, a lower intensity (i.e., &lt;50% of 1RM; light to moderate intensity) can be used to complete 15-25 repetitions per set, with the number of sets not to exceed two (</a:t>
            </a:r>
            <a:r>
              <a:rPr lang="en-US" baseline="30000">
                <a:hlinkClick r:id="rId5"/>
              </a:rPr>
              <a:t>59</a:t>
            </a:r>
            <a:r>
              <a:rPr lang="en-US"/>
              <a:t>). Table 5 shows the relative intensities for resistance training.</a:t>
            </a:r>
          </a:p>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b="1"/>
              <a:t>What duration of rest intervals between sets and intensity is appropriate to improve muscular fitness?</a:t>
            </a:r>
          </a:p>
          <a:p>
            <a:pPr lvl="0">
              <a:defRPr lang="en-US"/>
            </a:pPr>
            <a:r>
              <a:rPr lang="en-US"/>
              <a:t>For a general fitness program, rest intervals of 2-3 min are most effective for achieving the desired increases in muscle strength and hypertrophy (</a:t>
            </a:r>
            <a:r>
              <a:rPr lang="en-US" baseline="30000">
                <a:hlinkClick r:id="rId3"/>
              </a:rPr>
              <a:t>13</a:t>
            </a:r>
            <a:r>
              <a:rPr lang="en-US"/>
              <a:t>). Robust gains in both hypertrophy and strength result from using a resistance equivalent to 60%-80% of the individual's one-repetition maximal (1RM) effort (</a:t>
            </a:r>
            <a:r>
              <a:rPr lang="en-US" baseline="30000">
                <a:hlinkClick r:id="rId4"/>
              </a:rPr>
              <a:t>386</a:t>
            </a:r>
            <a:r>
              <a:rPr lang="en-US"/>
              <a:t>). For novice through intermediate strength trainers, a load of 60%-70% of the 1RM is recommended (i.e., moderate to hard intensity), while experienced exercisers may work at ≥80% of the 1RM (i.e., hard to very hard intensity) (</a:t>
            </a:r>
            <a:r>
              <a:rPr lang="en-US" baseline="30000">
                <a:hlinkClick r:id="rId3"/>
              </a:rPr>
              <a:t>13</a:t>
            </a:r>
            <a:r>
              <a:rPr lang="en-US"/>
              <a:t>). The selected resistance should permit the completion of 8-12 repetitions per set-or the number needed to induce muscle fatigue but not exhaustion. For people who wish to focus on improving muscular endurance, a lower intensity (i.e., &lt;50% of 1RM; light to moderate intensity) can be used to complete 15-25 repetitions per set, with the number of sets not to exceed two (</a:t>
            </a:r>
            <a:r>
              <a:rPr lang="en-US" baseline="30000">
                <a:hlinkClick r:id="rId5"/>
              </a:rPr>
              <a:t>59</a:t>
            </a:r>
            <a:r>
              <a:rPr lang="en-US"/>
              <a:t>). Table 5 shows the relative intensities for resistance training.</a:t>
            </a:r>
          </a:p>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99737FB-A427-46AA-B65E-4E095E7BD3B2}" type="slidenum">
              <a:rPr lang="en-US" altLang="en-US"/>
              <a:pPr/>
              <a:t>33</a:t>
            </a:fld>
            <a:endParaRPr lang="en-US" altLang="en-US"/>
          </a:p>
        </p:txBody>
      </p:sp>
      <p:sp>
        <p:nvSpPr>
          <p:cNvPr id="78850" name="Rectangle 2"/>
          <p:cNvSpPr>
            <a:spLocks noGrp="1" noRot="1" noChangeAspect="1" noChangeArrowheads="1" noTextEdit="1"/>
          </p:cNvSpPr>
          <p:nvPr>
            <p:ph type="sldImg"/>
          </p:nvPr>
        </p:nvSpPr>
        <p:spPr>
          <a:xfrm>
            <a:off x="358775" y="676275"/>
            <a:ext cx="5926138" cy="3333750"/>
          </a:xfrm>
          <a:ln cap="flat"/>
        </p:spPr>
      </p:sp>
      <p:sp>
        <p:nvSpPr>
          <p:cNvPr id="7885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40028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D239395-2BEF-401E-B034-2DA9A60D108E}" type="slidenum">
              <a:rPr lang="en-US" altLang="en-US"/>
              <a:pPr/>
              <a:t>34</a:t>
            </a:fld>
            <a:endParaRPr lang="en-US" altLang="en-US"/>
          </a:p>
        </p:txBody>
      </p:sp>
      <p:sp>
        <p:nvSpPr>
          <p:cNvPr id="80898" name="Rectangle 2"/>
          <p:cNvSpPr>
            <a:spLocks noGrp="1" noRot="1" noChangeAspect="1" noChangeArrowheads="1" noTextEdit="1"/>
          </p:cNvSpPr>
          <p:nvPr>
            <p:ph type="sldImg"/>
          </p:nvPr>
        </p:nvSpPr>
        <p:spPr>
          <a:xfrm>
            <a:off x="358775" y="676275"/>
            <a:ext cx="5926138" cy="3333750"/>
          </a:xfrm>
          <a:ln cap="flat"/>
        </p:spPr>
      </p:sp>
      <p:sp>
        <p:nvSpPr>
          <p:cNvPr id="8089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01329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B57032B-B2DF-42A8-B7B7-E6EC55D953ED}" type="slidenum">
              <a:rPr lang="en-US" altLang="en-US"/>
              <a:pPr/>
              <a:t>35</a:t>
            </a:fld>
            <a:endParaRPr lang="en-US" altLang="en-US"/>
          </a:p>
        </p:txBody>
      </p:sp>
      <p:sp>
        <p:nvSpPr>
          <p:cNvPr id="82946" name="Rectangle 2"/>
          <p:cNvSpPr>
            <a:spLocks noGrp="1" noChangeArrowheads="1"/>
          </p:cNvSpPr>
          <p:nvPr>
            <p:ph type="body" idx="1"/>
          </p:nvPr>
        </p:nvSpPr>
        <p:spPr>
          <a:ln/>
        </p:spPr>
        <p:txBody>
          <a:bodyPr/>
          <a:lstStyle/>
          <a:p>
            <a:endParaRPr lang="en-US" altLang="en-US"/>
          </a:p>
        </p:txBody>
      </p:sp>
      <p:sp>
        <p:nvSpPr>
          <p:cNvPr id="82947" name="Rectangle 3"/>
          <p:cNvSpPr>
            <a:spLocks noGrp="1" noRot="1" noChangeAspect="1" noChangeArrowheads="1" noTextEdit="1"/>
          </p:cNvSpPr>
          <p:nvPr>
            <p:ph type="sldImg"/>
          </p:nvPr>
        </p:nvSpPr>
        <p:spPr>
          <a:xfrm>
            <a:off x="358775" y="676275"/>
            <a:ext cx="5926138" cy="3333750"/>
          </a:xfrm>
          <a:ln cap="flat"/>
        </p:spPr>
      </p:sp>
    </p:spTree>
    <p:extLst>
      <p:ext uri="{BB962C8B-B14F-4D97-AF65-F5344CB8AC3E}">
        <p14:creationId xmlns:p14="http://schemas.microsoft.com/office/powerpoint/2010/main" val="373779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35349D-4595-4B07-B522-7FBC9F993369}" type="slidenum">
              <a:rPr lang="en-US" altLang="en-US"/>
              <a:pPr/>
              <a:t>36</a:t>
            </a:fld>
            <a:endParaRPr lang="en-US" altLang="en-US"/>
          </a:p>
        </p:txBody>
      </p:sp>
      <p:sp>
        <p:nvSpPr>
          <p:cNvPr id="91138" name="Rectangle 2"/>
          <p:cNvSpPr>
            <a:spLocks noGrp="1" noRot="1" noChangeAspect="1" noChangeArrowheads="1" noTextEdit="1"/>
          </p:cNvSpPr>
          <p:nvPr>
            <p:ph type="sldImg"/>
          </p:nvPr>
        </p:nvSpPr>
        <p:spPr>
          <a:xfrm>
            <a:off x="358775" y="676275"/>
            <a:ext cx="5926138" cy="3333750"/>
          </a:xfrm>
          <a:ln cap="flat"/>
        </p:spPr>
      </p:sp>
      <p:sp>
        <p:nvSpPr>
          <p:cNvPr id="9113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33242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35349D-4595-4B07-B522-7FBC9F993369}" type="slidenum">
              <a:rPr lang="en-US" altLang="en-US"/>
              <a:pPr/>
              <a:t>37</a:t>
            </a:fld>
            <a:endParaRPr lang="en-US" altLang="en-US"/>
          </a:p>
        </p:txBody>
      </p:sp>
      <p:sp>
        <p:nvSpPr>
          <p:cNvPr id="91138" name="Rectangle 2"/>
          <p:cNvSpPr>
            <a:spLocks noGrp="1" noRot="1" noChangeAspect="1" noChangeArrowheads="1" noTextEdit="1"/>
          </p:cNvSpPr>
          <p:nvPr>
            <p:ph type="sldImg"/>
          </p:nvPr>
        </p:nvSpPr>
        <p:spPr>
          <a:xfrm>
            <a:off x="358775" y="676275"/>
            <a:ext cx="5926138" cy="3333750"/>
          </a:xfrm>
          <a:ln cap="flat"/>
        </p:spPr>
      </p:sp>
      <p:sp>
        <p:nvSpPr>
          <p:cNvPr id="9113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0367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35349D-4595-4B07-B522-7FBC9F993369}" type="slidenum">
              <a:rPr lang="en-US" altLang="en-US"/>
              <a:pPr/>
              <a:t>38</a:t>
            </a:fld>
            <a:endParaRPr lang="en-US" altLang="en-US"/>
          </a:p>
        </p:txBody>
      </p:sp>
      <p:sp>
        <p:nvSpPr>
          <p:cNvPr id="91138" name="Rectangle 2"/>
          <p:cNvSpPr>
            <a:spLocks noGrp="1" noRot="1" noChangeAspect="1" noChangeArrowheads="1" noTextEdit="1"/>
          </p:cNvSpPr>
          <p:nvPr>
            <p:ph type="sldImg"/>
          </p:nvPr>
        </p:nvSpPr>
        <p:spPr>
          <a:xfrm>
            <a:off x="358775" y="676275"/>
            <a:ext cx="5926138" cy="3333750"/>
          </a:xfrm>
          <a:ln cap="flat"/>
        </p:spPr>
      </p:sp>
      <p:sp>
        <p:nvSpPr>
          <p:cNvPr id="91139" name="Rectangle 3"/>
          <p:cNvSpPr>
            <a:spLocks noGrp="1" noChangeArrowheads="1"/>
          </p:cNvSpPr>
          <p:nvPr>
            <p:ph type="body" idx="1"/>
          </p:nvPr>
        </p:nvSpPr>
        <p:spPr>
          <a:ln/>
        </p:spPr>
        <p:txBody>
          <a:bodyPr/>
          <a:lstStyle/>
          <a:p>
            <a:endParaRPr lang="en-US" altLang="en-US" dirty="0"/>
          </a:p>
        </p:txBody>
      </p:sp>
    </p:spTree>
    <p:extLst>
      <p:ext uri="{BB962C8B-B14F-4D97-AF65-F5344CB8AC3E}">
        <p14:creationId xmlns:p14="http://schemas.microsoft.com/office/powerpoint/2010/main" val="3940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a:t>The ACSM recommends that most adults engage in moderate-intensity cardiorespiratory exercise training for ≥30 min·d</a:t>
            </a:r>
            <a:r>
              <a:rPr lang="en-US" baseline="30000"/>
              <a:t>−1</a:t>
            </a:r>
            <a:r>
              <a:rPr lang="en-US"/>
              <a:t> on ≥5 d·wk</a:t>
            </a:r>
            <a:r>
              <a:rPr lang="en-US" baseline="30000"/>
              <a:t>−1</a:t>
            </a:r>
            <a:r>
              <a:rPr lang="en-US"/>
              <a:t> for a total of ≥150 min·wk</a:t>
            </a:r>
            <a:r>
              <a:rPr lang="en-US" baseline="30000"/>
              <a:t>−1</a:t>
            </a:r>
            <a:r>
              <a:rPr lang="en-US"/>
              <a:t>, vigorous-intensity cardiorespiratory exercise training for ≥20 min·d</a:t>
            </a:r>
            <a:r>
              <a:rPr lang="en-US" baseline="30000"/>
              <a:t>−1</a:t>
            </a:r>
            <a:r>
              <a:rPr lang="en-US"/>
              <a:t> on ≥3 d·wk</a:t>
            </a:r>
            <a:r>
              <a:rPr lang="en-US" baseline="30000"/>
              <a:t>−1</a:t>
            </a:r>
            <a:r>
              <a:rPr lang="en-US"/>
              <a:t> (≥75 min·wk</a:t>
            </a:r>
            <a:r>
              <a:rPr lang="en-US" baseline="30000"/>
              <a:t>−1</a:t>
            </a:r>
            <a:r>
              <a:rPr lang="en-US"/>
              <a:t>), or a combination of moderate- and vigorous-intensity exercise to achieve a total energy expenditure of ≥500-1000 MET·min·wk</a:t>
            </a:r>
            <a:r>
              <a:rPr lang="en-US" baseline="30000"/>
              <a:t>−1</a:t>
            </a:r>
            <a:r>
              <a:rPr lang="en-US"/>
              <a:t>. On 2-3 d·wk</a:t>
            </a:r>
            <a:r>
              <a:rPr lang="en-US" baseline="30000"/>
              <a:t>−1</a:t>
            </a:r>
            <a:r>
              <a:rPr lang="en-US"/>
              <a:t>,</a:t>
            </a:r>
          </a:p>
          <a:p>
            <a:pPr lvl="0">
              <a:defRPr lang="en-US"/>
            </a:pPr>
            <a:r>
              <a:rPr lang="en-US"/>
              <a:t>https://journals.lww.com/acsm-msse/Fulltext/2011/07000/Quantity_and_Quality_of_Exercise_for_Developing.26.aspx</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8AB30CC-5652-46FB-B440-7C5468B3888A}" type="slidenum">
              <a:rPr lang="en-US" altLang="en-US"/>
              <a:pPr/>
              <a:t>39</a:t>
            </a:fld>
            <a:endParaRPr lang="en-US" altLang="en-US"/>
          </a:p>
        </p:txBody>
      </p:sp>
      <p:sp>
        <p:nvSpPr>
          <p:cNvPr id="95234" name="Rectangle 2"/>
          <p:cNvSpPr>
            <a:spLocks noGrp="1" noRot="1" noChangeAspect="1" noChangeArrowheads="1" noTextEdit="1"/>
          </p:cNvSpPr>
          <p:nvPr>
            <p:ph type="sldImg"/>
          </p:nvPr>
        </p:nvSpPr>
        <p:spPr>
          <a:xfrm>
            <a:off x="358775" y="676275"/>
            <a:ext cx="5926138" cy="3333750"/>
          </a:xfrm>
          <a:ln cap="flat"/>
        </p:spPr>
      </p:sp>
      <p:sp>
        <p:nvSpPr>
          <p:cNvPr id="95235"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054734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F13E3FD-1C75-4DDB-9C47-A61FCC4CD93A}" type="slidenum">
              <a:rPr lang="en-US" altLang="en-US"/>
              <a:pPr/>
              <a:t>40</a:t>
            </a:fld>
            <a:endParaRPr lang="en-US" altLang="en-US"/>
          </a:p>
        </p:txBody>
      </p:sp>
      <p:sp>
        <p:nvSpPr>
          <p:cNvPr id="99330" name="Rectangle 2"/>
          <p:cNvSpPr>
            <a:spLocks noGrp="1" noRot="1" noChangeAspect="1" noChangeArrowheads="1" noTextEdit="1"/>
          </p:cNvSpPr>
          <p:nvPr>
            <p:ph type="sldImg"/>
          </p:nvPr>
        </p:nvSpPr>
        <p:spPr>
          <a:xfrm>
            <a:off x="358775" y="676275"/>
            <a:ext cx="5926138" cy="3333750"/>
          </a:xfrm>
          <a:ln cap="flat"/>
        </p:spPr>
      </p:sp>
      <p:sp>
        <p:nvSpPr>
          <p:cNvPr id="9933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80519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C79264-8038-40A5-BFCD-A9F78C158F60}" type="slidenum">
              <a:rPr lang="en-US" altLang="en-US"/>
              <a:pPr/>
              <a:t>41</a:t>
            </a:fld>
            <a:endParaRPr lang="en-US" altLang="en-US"/>
          </a:p>
        </p:txBody>
      </p:sp>
      <p:sp>
        <p:nvSpPr>
          <p:cNvPr id="103426" name="Rectangle 2"/>
          <p:cNvSpPr>
            <a:spLocks noGrp="1" noRot="1" noChangeAspect="1" noChangeArrowheads="1" noTextEdit="1"/>
          </p:cNvSpPr>
          <p:nvPr>
            <p:ph type="sldImg"/>
          </p:nvPr>
        </p:nvSpPr>
        <p:spPr>
          <a:xfrm>
            <a:off x="358775" y="676275"/>
            <a:ext cx="5926138" cy="3333750"/>
          </a:xfrm>
          <a:ln cap="flat"/>
        </p:spPr>
      </p:sp>
      <p:sp>
        <p:nvSpPr>
          <p:cNvPr id="10342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4651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4C05009-936B-4C68-A9B2-63EE8B7DF458}" type="slidenum">
              <a:rPr lang="en-US" altLang="en-US"/>
              <a:pPr/>
              <a:t>42</a:t>
            </a:fld>
            <a:endParaRPr lang="en-US" altLang="en-US"/>
          </a:p>
        </p:txBody>
      </p:sp>
      <p:sp>
        <p:nvSpPr>
          <p:cNvPr id="105474" name="Rectangle 2"/>
          <p:cNvSpPr>
            <a:spLocks noGrp="1" noRot="1" noChangeAspect="1" noChangeArrowheads="1" noTextEdit="1"/>
          </p:cNvSpPr>
          <p:nvPr>
            <p:ph type="sldImg"/>
          </p:nvPr>
        </p:nvSpPr>
        <p:spPr>
          <a:xfrm>
            <a:off x="358775" y="676275"/>
            <a:ext cx="5926138" cy="3333750"/>
          </a:xfrm>
          <a:ln cap="flat"/>
        </p:spPr>
      </p:sp>
      <p:sp>
        <p:nvSpPr>
          <p:cNvPr id="105475"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79162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F932DEE-7CED-4055-BB8C-9C2499178CAB}" type="slidenum">
              <a:rPr lang="en-US" altLang="en-US"/>
              <a:pPr/>
              <a:t>43</a:t>
            </a:fld>
            <a:endParaRPr lang="en-US" altLang="en-US"/>
          </a:p>
        </p:txBody>
      </p:sp>
      <p:sp>
        <p:nvSpPr>
          <p:cNvPr id="107522" name="Rectangle 2"/>
          <p:cNvSpPr>
            <a:spLocks noGrp="1" noRot="1" noChangeAspect="1" noChangeArrowheads="1" noTextEdit="1"/>
          </p:cNvSpPr>
          <p:nvPr>
            <p:ph type="sldImg"/>
          </p:nvPr>
        </p:nvSpPr>
        <p:spPr>
          <a:xfrm>
            <a:off x="358775" y="676275"/>
            <a:ext cx="5926138" cy="3333750"/>
          </a:xfrm>
          <a:ln cap="flat"/>
        </p:spPr>
      </p:sp>
      <p:sp>
        <p:nvSpPr>
          <p:cNvPr id="1075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49680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E9EF3A-C122-49EA-9CDF-F88B75AED217}" type="slidenum">
              <a:rPr lang="en-US" altLang="en-US"/>
              <a:pPr/>
              <a:t>44</a:t>
            </a:fld>
            <a:endParaRPr lang="en-US" altLang="en-US"/>
          </a:p>
        </p:txBody>
      </p:sp>
      <p:sp>
        <p:nvSpPr>
          <p:cNvPr id="109570" name="Rectangle 2"/>
          <p:cNvSpPr>
            <a:spLocks noGrp="1" noChangeArrowheads="1"/>
          </p:cNvSpPr>
          <p:nvPr>
            <p:ph type="body" idx="1"/>
          </p:nvPr>
        </p:nvSpPr>
        <p:spPr>
          <a:ln/>
        </p:spPr>
        <p:txBody>
          <a:bodyPr/>
          <a:lstStyle/>
          <a:p>
            <a:endParaRPr lang="en-US" altLang="en-US"/>
          </a:p>
        </p:txBody>
      </p:sp>
      <p:sp>
        <p:nvSpPr>
          <p:cNvPr id="109571" name="Rectangle 3"/>
          <p:cNvSpPr>
            <a:spLocks noGrp="1" noRot="1" noChangeAspect="1" noChangeArrowheads="1" noTextEdit="1"/>
          </p:cNvSpPr>
          <p:nvPr>
            <p:ph type="sldImg"/>
          </p:nvPr>
        </p:nvSpPr>
        <p:spPr>
          <a:xfrm>
            <a:off x="358775" y="676275"/>
            <a:ext cx="5926138" cy="3333750"/>
          </a:xfrm>
          <a:ln cap="flat"/>
        </p:spPr>
      </p:sp>
    </p:spTree>
    <p:extLst>
      <p:ext uri="{BB962C8B-B14F-4D97-AF65-F5344CB8AC3E}">
        <p14:creationId xmlns:p14="http://schemas.microsoft.com/office/powerpoint/2010/main" val="3560853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21B15C-20C8-4BA8-BFBD-F4B850718DE0}" type="slidenum">
              <a:rPr lang="en-US" altLang="en-US"/>
              <a:pPr/>
              <a:t>45</a:t>
            </a:fld>
            <a:endParaRPr lang="en-US" altLang="en-US"/>
          </a:p>
        </p:txBody>
      </p:sp>
      <p:sp>
        <p:nvSpPr>
          <p:cNvPr id="113666" name="Rectangle 2"/>
          <p:cNvSpPr>
            <a:spLocks noGrp="1" noRot="1" noChangeAspect="1" noChangeArrowheads="1" noTextEdit="1"/>
          </p:cNvSpPr>
          <p:nvPr>
            <p:ph type="sldImg"/>
          </p:nvPr>
        </p:nvSpPr>
        <p:spPr>
          <a:xfrm>
            <a:off x="358775" y="676275"/>
            <a:ext cx="5926138" cy="3333750"/>
          </a:xfrm>
          <a:ln cap="flat"/>
        </p:spPr>
      </p:sp>
      <p:sp>
        <p:nvSpPr>
          <p:cNvPr id="11366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121686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B30456-7490-4AFB-A529-C89D4B8FFEBA}" type="slidenum">
              <a:rPr lang="en-US" altLang="en-US"/>
              <a:pPr/>
              <a:t>46</a:t>
            </a:fld>
            <a:endParaRPr lang="en-US" altLang="en-US"/>
          </a:p>
        </p:txBody>
      </p:sp>
      <p:sp>
        <p:nvSpPr>
          <p:cNvPr id="117762" name="Rectangle 2"/>
          <p:cNvSpPr>
            <a:spLocks noGrp="1" noRot="1" noChangeAspect="1" noChangeArrowheads="1" noTextEdit="1"/>
          </p:cNvSpPr>
          <p:nvPr>
            <p:ph type="sldImg"/>
          </p:nvPr>
        </p:nvSpPr>
        <p:spPr>
          <a:xfrm>
            <a:off x="358775" y="676275"/>
            <a:ext cx="5926138" cy="3333750"/>
          </a:xfrm>
          <a:ln cap="flat"/>
        </p:spPr>
      </p:sp>
      <p:sp>
        <p:nvSpPr>
          <p:cNvPr id="11776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84455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DB1A2-3C9B-4C8E-A998-1FDC58BCF520}" type="slidenum">
              <a:rPr lang="en-US" smtClean="0"/>
              <a:pPr>
                <a:defRPr/>
              </a:pPr>
              <a:t>48</a:t>
            </a:fld>
            <a:endParaRPr lang="en-US"/>
          </a:p>
        </p:txBody>
      </p:sp>
    </p:spTree>
    <p:extLst>
      <p:ext uri="{BB962C8B-B14F-4D97-AF65-F5344CB8AC3E}">
        <p14:creationId xmlns:p14="http://schemas.microsoft.com/office/powerpoint/2010/main" val="110096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2B5A0EA-E136-4B72-9FDA-9D6E934D01D0}" type="slidenum">
              <a:rPr lang="en-US" altLang="en-US"/>
              <a:pPr/>
              <a:t>52</a:t>
            </a:fld>
            <a:endParaRPr lang="en-US" altLang="en-US"/>
          </a:p>
        </p:txBody>
      </p:sp>
      <p:sp>
        <p:nvSpPr>
          <p:cNvPr id="121858" name="Rectangle 2"/>
          <p:cNvSpPr>
            <a:spLocks noGrp="1" noRot="1" noChangeAspect="1" noChangeArrowheads="1" noTextEdit="1"/>
          </p:cNvSpPr>
          <p:nvPr>
            <p:ph type="sldImg"/>
          </p:nvPr>
        </p:nvSpPr>
        <p:spPr>
          <a:xfrm>
            <a:off x="393700" y="692150"/>
            <a:ext cx="6070600" cy="3416300"/>
          </a:xfrm>
          <a:ln cap="flat"/>
        </p:spPr>
      </p:sp>
      <p:sp>
        <p:nvSpPr>
          <p:cNvPr id="12185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83280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Scientific Report: pages A-2 and F9-4</a:t>
            </a:r>
          </a:p>
          <a:p>
            <a:r>
              <a:rPr lang="en-US" dirty="0"/>
              <a:t>https://www.ncbi.nlm.nih.gov/pmc/articles/PMC3924230/</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ltLang="" smtClean="0"/>
              <a:pPr lvl="0">
                <a:defRPr lang="en-US"/>
              </a:pPr>
              <a:t>6</a:t>
            </a:fld>
            <a:endParaRPr lang="en-US" altLang=""/>
          </a:p>
        </p:txBody>
      </p:sp>
    </p:spTree>
    <p:extLst>
      <p:ext uri="{BB962C8B-B14F-4D97-AF65-F5344CB8AC3E}">
        <p14:creationId xmlns:p14="http://schemas.microsoft.com/office/powerpoint/2010/main" val="6336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2B5A0EA-E136-4B72-9FDA-9D6E934D01D0}" type="slidenum">
              <a:rPr lang="en-US" altLang="en-US"/>
              <a:pPr/>
              <a:t>53</a:t>
            </a:fld>
            <a:endParaRPr lang="en-US" altLang="en-US"/>
          </a:p>
        </p:txBody>
      </p:sp>
      <p:sp>
        <p:nvSpPr>
          <p:cNvPr id="121858" name="Rectangle 2"/>
          <p:cNvSpPr>
            <a:spLocks noGrp="1" noRot="1" noChangeAspect="1" noChangeArrowheads="1" noTextEdit="1"/>
          </p:cNvSpPr>
          <p:nvPr>
            <p:ph type="sldImg"/>
          </p:nvPr>
        </p:nvSpPr>
        <p:spPr>
          <a:xfrm>
            <a:off x="393700" y="692150"/>
            <a:ext cx="6070600" cy="3416300"/>
          </a:xfrm>
          <a:ln cap="flat"/>
        </p:spPr>
      </p:sp>
      <p:sp>
        <p:nvSpPr>
          <p:cNvPr id="12185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428586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2B5A0EA-E136-4B72-9FDA-9D6E934D01D0}" type="slidenum">
              <a:rPr lang="en-US" altLang="en-US"/>
              <a:pPr/>
              <a:t>54</a:t>
            </a:fld>
            <a:endParaRPr lang="en-US" altLang="en-US"/>
          </a:p>
        </p:txBody>
      </p:sp>
      <p:sp>
        <p:nvSpPr>
          <p:cNvPr id="121858" name="Rectangle 2"/>
          <p:cNvSpPr>
            <a:spLocks noGrp="1" noRot="1" noChangeAspect="1" noChangeArrowheads="1" noTextEdit="1"/>
          </p:cNvSpPr>
          <p:nvPr>
            <p:ph type="sldImg"/>
          </p:nvPr>
        </p:nvSpPr>
        <p:spPr>
          <a:xfrm>
            <a:off x="393700" y="692150"/>
            <a:ext cx="6070600" cy="3416300"/>
          </a:xfrm>
          <a:ln cap="flat"/>
        </p:spPr>
      </p:sp>
      <p:sp>
        <p:nvSpPr>
          <p:cNvPr id="12185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3495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http://www.healthedpartners.org/ceu/sm/Cdcynergy/Content/activeinformation/videos/SOC_videos.htm</a:t>
            </a:r>
          </a:p>
          <a:p>
            <a:r>
              <a:rPr lang="en-US" dirty="0"/>
              <a:t>https://youtu.be/qAdOYNvoef4 stop at 32 seconds</a:t>
            </a:r>
          </a:p>
          <a:p>
            <a:r>
              <a:rPr lang="en-US" dirty="0"/>
              <a:t>https://www.sph.emory.edu/departments/bshe/events/dehaan-lecture-staff-pages/kreuter/index.html</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ltLang="" smtClean="0"/>
              <a:pPr lvl="0">
                <a:defRPr lang="en-US"/>
              </a:pPr>
              <a:t>8</a:t>
            </a:fld>
            <a:endParaRPr lang="en-US" altLang=""/>
          </a:p>
        </p:txBody>
      </p:sp>
    </p:spTree>
    <p:extLst>
      <p:ext uri="{BB962C8B-B14F-4D97-AF65-F5344CB8AC3E}">
        <p14:creationId xmlns:p14="http://schemas.microsoft.com/office/powerpoint/2010/main" val="125085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latinLnBrk="0">
              <a:defRPr lang="en-US"/>
            </a:pPr>
            <a:endParaRPr lang="en-US" altLang=""/>
          </a:p>
          <a:p>
            <a:pPr lvl="0">
              <a:defRPr lang="en-US"/>
            </a:pPr>
            <a:r>
              <a:rPr lang="en-US"/>
              <a:t>Physical activity improves physical function among individuals of all ages, enabling them to conduct their daily lives with energy and without undue fatigue. Page A-2</a:t>
            </a:r>
          </a:p>
          <a:p>
            <a:pPr lvl="0" latinLnBrk="0">
              <a:defRPr lang="en-US"/>
            </a:pPr>
            <a:endParaRPr lang="en-US" altLang=""/>
          </a:p>
          <a:p>
            <a:pPr lvl="0">
              <a:defRPr lang="en-US"/>
            </a:pPr>
            <a:r>
              <a:rPr lang="en-US"/>
              <a:t>Moderate evidence indicates that the risk of fall-related injury and bone fracture may be reduced using a variety of community-based group and home physical activities. Effective multicomponent physical activity regimens generally include combinations of balance, strength, endurance, gait, and physical function training, along with recreational activities. </a:t>
            </a:r>
            <a:r>
              <a:rPr lang="en-US" b="1"/>
              <a:t>PAGAC Grade: Moderate. Page F9-4</a:t>
            </a:r>
          </a:p>
          <a:p>
            <a:pPr lvl="0" latinLnBrk="0">
              <a:defRPr lang="en-US"/>
            </a:pPr>
            <a:endParaRPr lang="en-US" altLang="" b="1"/>
          </a:p>
          <a:p>
            <a:pPr lvl="0">
              <a:defRPr lang="en-US"/>
            </a:pPr>
            <a:r>
              <a:rPr lang="en-US" b="1"/>
              <a:t>Dose, Volume, and Dose-response for Aerobic Activities Page C-9 and C-10</a:t>
            </a:r>
          </a:p>
          <a:p>
            <a:pPr lvl="0">
              <a:defRPr lang="en-US"/>
            </a:pPr>
            <a:r>
              <a:rPr lang="en-US"/>
              <a:t>Dose of aerobic physical activity is the type and amount of reported or prescribed physical activity </a:t>
            </a:r>
          </a:p>
          <a:p>
            <a:pPr lvl="0">
              <a:defRPr lang="en-US"/>
            </a:pPr>
            <a:r>
              <a:rPr lang="en-US"/>
              <a:t>Dose is commonly calculated for a specific period of time, such as per day or per week, and, for aerobic activity, has been limited to moderate-to-vigorous physical activity because those are the intensities known to provide benefits. Increasingly, the acronym FITT, standing for frequency, intensity, time (duration), and type of activity (e.g., aerobic, muscle-strengthening) has been used to describe physical activity dose. 25 </a:t>
            </a:r>
          </a:p>
          <a:p>
            <a:pPr lvl="0">
              <a:defRPr lang="en-US"/>
            </a:pPr>
            <a:r>
              <a:rPr lang="en-US" b="1"/>
              <a:t>Volume </a:t>
            </a:r>
          </a:p>
          <a:p>
            <a:pPr lvl="0">
              <a:defRPr lang="en-US"/>
            </a:pPr>
            <a:r>
              <a:rPr lang="en-US"/>
              <a:t>Volume is the quantification of the dose of activity accumulated over a specified length of time. Volume is usually expressed in MET-minutes or MET-hours per day or week. It is calculated by multiplying the physical activity frequency and duration by the MET values corresponding to that physical activity. For activities, such as walking or running, where a rate of energy expenditure at any given speed is a fixed amount, volume is sometimes simplified to minutes or hours of the activity, such as minutes per week of walking. Kilocalories per day or per week is used is used less frequently. </a:t>
            </a:r>
          </a:p>
          <a:p>
            <a:pPr lvl="0" latinLnBrk="0">
              <a:defRPr lang="en-US"/>
            </a:pPr>
            <a:endParaRPr lang="en-US" altLang=""/>
          </a:p>
          <a:p>
            <a:pPr lvl="0" latinLnBrk="0">
              <a:defRPr lang="en-US"/>
            </a:pPr>
            <a:endParaRPr lang="en-US" altLang=""/>
          </a:p>
          <a:p>
            <a:pPr lvl="0">
              <a:defRPr lang="en-US"/>
            </a:pPr>
            <a:r>
              <a:rPr lang="en-US"/>
              <a:t>25. American College of Sports Medicine. ACSM’s Guidelines for Exercise Testing and Prescription. 8thed. Baltimore, MD: Lippincott Williams &amp; Wilkins; 2009.</a:t>
            </a:r>
          </a:p>
          <a:p>
            <a:pPr lvl="0" latinLnBrk="0">
              <a:defRPr lang="en-US"/>
            </a:pPr>
            <a:endParaRPr lang="en-US" altLang=""/>
          </a:p>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b="1"/>
              <a:t>Table E-1. 2018 Physical Activity Guidelines Advisory Committee Grading Criteria </a:t>
            </a:r>
          </a:p>
          <a:p>
            <a:pPr lvl="0">
              <a:defRPr lang="en-US"/>
            </a:pPr>
            <a:r>
              <a:rPr lang="en-US" b="1"/>
              <a:t>Criteria </a:t>
            </a:r>
            <a:r>
              <a:rPr lang="en-US"/>
              <a:t>	</a:t>
            </a:r>
            <a:r>
              <a:rPr lang="en-US" b="1"/>
              <a:t>Strong </a:t>
            </a:r>
            <a:r>
              <a:rPr lang="en-US"/>
              <a:t>(text). See chart on slide 27 for Moderate, Limited, Not Assignable 	</a:t>
            </a:r>
          </a:p>
          <a:p>
            <a:pPr lvl="0">
              <a:defRPr lang="en-US"/>
            </a:pPr>
            <a:r>
              <a:rPr lang="en-US" b="1"/>
              <a:t>Applicability</a:t>
            </a:r>
          </a:p>
          <a:p>
            <a:pPr lvl="0">
              <a:defRPr lang="en-US"/>
            </a:pPr>
            <a:r>
              <a:rPr lang="en-US"/>
              <a:t>Study populations, exposures, and outcomes are directly related to the question</a:t>
            </a:r>
          </a:p>
          <a:p>
            <a:pPr lvl="0">
              <a:defRPr lang="en-US"/>
            </a:pPr>
            <a:r>
              <a:rPr lang="en-US" b="1"/>
              <a:t>Generalizability (to the U.S. population of interest)</a:t>
            </a:r>
          </a:p>
          <a:p>
            <a:pPr lvl="0">
              <a:defRPr lang="en-US"/>
            </a:pPr>
            <a:r>
              <a:rPr lang="en-US"/>
              <a:t>Studied population, exposure, and outcomes are free from serious doubts about generalizability</a:t>
            </a:r>
          </a:p>
          <a:p>
            <a:pPr lvl="0">
              <a:defRPr lang="en-US"/>
            </a:pPr>
            <a:r>
              <a:rPr lang="en-US" b="1"/>
              <a:t>Risk of bias or study limitations (as determined by NEL BAT and/or AMSTARExBP)</a:t>
            </a:r>
          </a:p>
          <a:p>
            <a:pPr lvl="0">
              <a:defRPr lang="en-US"/>
            </a:pPr>
            <a:r>
              <a:rPr lang="en-US"/>
              <a:t>Studies are of strong design; free from methodological concerns, bias, and execution problems 	</a:t>
            </a:r>
          </a:p>
          <a:p>
            <a:pPr lvl="0">
              <a:defRPr lang="en-US"/>
            </a:pPr>
            <a:r>
              <a:rPr lang="en-US" b="1"/>
              <a:t>Quantity and Consistency (of the results across the available studies)</a:t>
            </a:r>
          </a:p>
          <a:p>
            <a:pPr lvl="0">
              <a:defRPr lang="en-US"/>
            </a:pPr>
            <a:r>
              <a:rPr lang="en-US"/>
              <a:t>Many studies have been published and the results are highly consistent in direction and approximate size of effect 	</a:t>
            </a:r>
          </a:p>
          <a:p>
            <a:pPr lvl="0">
              <a:defRPr lang="en-US"/>
            </a:pPr>
            <a:r>
              <a:rPr lang="en-US" b="1"/>
              <a:t>Magnitude and precision of effect</a:t>
            </a:r>
          </a:p>
          <a:p>
            <a:pPr lvl="0">
              <a:defRPr lang="en-US"/>
            </a:pPr>
            <a:r>
              <a:rPr lang="en-US"/>
              <a:t>The magnitude and precision of the estimated effect provide considerable confidence in the accuracy of the findings 	</a:t>
            </a:r>
          </a:p>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a:t>Strong evidence demonstrates that moderate-to-vigorous physical activity reduces the risk of developing major depression. It also reduces the symptoms of depression among individuals with and without clinical levels of depression. Similarly, moderate-to-vigorous physical activity reduces general feelings of anxiety (trait anxiety) among individuals with and without anxiety disorders. Acute episodes of moderate-to-vigorous physical activity also can reduce immediate feelings of anxiety (state anxiety). Page D-17</a:t>
            </a:r>
          </a:p>
          <a:p>
            <a:pPr lvl="0" latinLnBrk="0">
              <a:defRPr lang="en-US"/>
            </a:pPr>
            <a:endParaRPr lang="en-US" altLang=""/>
          </a:p>
          <a:p>
            <a:pPr lvl="0">
              <a:defRPr lang="en-US"/>
            </a:pPr>
            <a:r>
              <a:rPr lang="en-US" b="1"/>
              <a:t>State and trait anxiety</a:t>
            </a:r>
          </a:p>
          <a:p>
            <a:pPr lvl="0">
              <a:defRPr lang="en-US"/>
            </a:pPr>
            <a:r>
              <a:rPr lang="en-US"/>
              <a:t>When investigating human anxiety, the distinction between state and trait anxiety is most important. State anxiety can be defined as a transitory emotional state consisting of feelings of apprehension, nervousness, and physiological sequelae such as an increased heart rate or respiration (Spielberger 1979). Whereas everyone can experience state anxiety occasionally, there are large differences among individuals in the frequency, duration, and severity. State anxiety can be determined by several rating instruments developed in the past. Trait anxiety represents a fairly stable characteristic related to personality. Experiencing more frequently state anxiety combined with a general view of the world as being threatening and dangerous is used as marker of trait anxiety. The initiation and maintenance of trait anxiety have been related to several factors as outlined above.</a:t>
            </a:r>
          </a:p>
          <a:p>
            <a:pPr lvl="0" latinLnBrk="0">
              <a:defRPr lang="en-US"/>
            </a:pPr>
            <a:endParaRPr lang="en-US" altLang=""/>
          </a:p>
          <a:p>
            <a:pPr lvl="0">
              <a:defRPr lang="en-US"/>
            </a:pPr>
            <a:r>
              <a:rPr lang="en-US"/>
              <a:t>https://www.sciencedirect.com/topics/neuroscience/trait-anxiety  </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pPr lvl="0">
                <a:def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a:noFill/>
          <a:ln>
            <a:solidFill>
              <a:srgbClr val="000000"/>
            </a:solidFill>
            <a:miter/>
          </a:ln>
        </p:spPr>
      </p:sp>
      <p:sp>
        <p:nvSpPr>
          <p:cNvPr id="54274" name="Rectangle 3"/>
          <p:cNvSpPr>
            <a:spLocks noGrp="1"/>
          </p:cNvSpPr>
          <p:nvPr>
            <p:ph type="body" idx="1"/>
          </p:nvPr>
        </p:nvSpPr>
        <p:spPr>
          <a:noFill/>
        </p:spPr>
        <p:txBody>
          <a:bodyPr/>
          <a:lstStyle/>
          <a:p>
            <a:pPr lvl="0" latinLnBrk="0">
              <a:defRPr lang="en-US"/>
            </a:pPr>
            <a:endParaRPr lang="en-US" altLan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ease of use in non-clinical settings, the sing-talk test is the simplest. During light-intensity activities most people are able to sing, during moderate-intensity they can talk but not sing, and during vigorous activities, even talking is difficult. Scientific Report page C-9</a:t>
            </a:r>
          </a:p>
          <a:p>
            <a:r>
              <a:rPr lang="en-US" dirty="0"/>
              <a:t>https://youtu.be/GEvJlmpZCoM?t=1m44s</a:t>
            </a:r>
          </a:p>
          <a:p>
            <a:r>
              <a:rPr lang="en-US" dirty="0"/>
              <a:t>https://youtu.be/GEvJlmpZCoM?t=2m40s</a:t>
            </a:r>
          </a:p>
        </p:txBody>
      </p:sp>
      <p:sp>
        <p:nvSpPr>
          <p:cNvPr id="4" name="Slide Number Placeholder 3"/>
          <p:cNvSpPr>
            <a:spLocks noGrp="1"/>
          </p:cNvSpPr>
          <p:nvPr>
            <p:ph type="sldNum" sz="quarter" idx="10"/>
          </p:nvPr>
        </p:nvSpPr>
        <p:spPr/>
        <p:txBody>
          <a:bodyPr/>
          <a:lstStyle/>
          <a:p>
            <a:pPr lvl="0">
              <a:defRPr lang="en-US"/>
            </a:pPr>
            <a:fld id="{65FD2956-FEA8-4FA2-8008-F46C0B758593}" type="slidenum">
              <a:rPr lang="en-US" altLang="" smtClean="0"/>
              <a:pPr lvl="0">
                <a:defRPr lang="en-US"/>
              </a:pPr>
              <a:t>18</a:t>
            </a:fld>
            <a:endParaRPr lang="en-US" altLang=""/>
          </a:p>
        </p:txBody>
      </p:sp>
    </p:spTree>
    <p:extLst>
      <p:ext uri="{BB962C8B-B14F-4D97-AF65-F5344CB8AC3E}">
        <p14:creationId xmlns:p14="http://schemas.microsoft.com/office/powerpoint/2010/main" val="233100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78B2F-06C3-4094-B1DA-EF6608C0B04E}" type="datetime1">
              <a:rPr lang="en-US" smtClean="0"/>
              <a:t>6/29/2018</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en-US"/>
            </a:pPr>
            <a:r>
              <a:rPr lang="en-US" altLang=""/>
              <a:t>Double tap to edit Master title style</a:t>
            </a:r>
          </a:p>
        </p:txBody>
      </p:sp>
      <p:sp>
        <p:nvSpPr>
          <p:cNvPr id="3" name="Vertical Text Placeholder 2"/>
          <p:cNvSpPr>
            <a:spLocks noGrp="1"/>
          </p:cNvSpPr>
          <p:nvPr>
            <p:ph type="body" orient="vert" idx="1"/>
          </p:nvPr>
        </p:nvSpPr>
        <p:spPr/>
        <p:txBody>
          <a:bodyPr vert="eaVert"/>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4" name="Date Placeholder 3"/>
          <p:cNvSpPr>
            <a:spLocks noGrp="1"/>
          </p:cNvSpPr>
          <p:nvPr>
            <p:ph type="dt" sz="half" idx="10"/>
          </p:nvPr>
        </p:nvSpPr>
        <p:spPr/>
        <p:txBody>
          <a:bodyPr/>
          <a:lstStyle/>
          <a:p>
            <a:pPr lvl="0">
              <a:defRPr lang="en-US"/>
            </a:pPr>
            <a:fld id="{F40AA0E0-5648-478D-BA52-37CE784919C6}" type="datetime1">
              <a:rPr lang="en-US" altLang=""/>
              <a:pPr lvl="0">
                <a:defRPr lang="en-US"/>
              </a:pPr>
              <a:t>6/29/2018</a:t>
            </a:fld>
            <a:endParaRPr lang="en-US" altLang=""/>
          </a:p>
        </p:txBody>
      </p:sp>
      <p:sp>
        <p:nvSpPr>
          <p:cNvPr id="5" name="Footer Placeholder 4"/>
          <p:cNvSpPr>
            <a:spLocks noGrp="1"/>
          </p:cNvSpPr>
          <p:nvPr>
            <p:ph type="ftr" sz="quarter" idx="11"/>
          </p:nvPr>
        </p:nvSpPr>
        <p:spPr/>
        <p:txBody>
          <a:bodyPr/>
          <a:lstStyle/>
          <a:p>
            <a:pPr lvl="0">
              <a:defRPr lang="en-US"/>
            </a:pPr>
            <a:endParaRPr lang="en-US" altLang=""/>
          </a:p>
        </p:txBody>
      </p:sp>
      <p:sp>
        <p:nvSpPr>
          <p:cNvPr id="6" name="Slide Number Placeholder 5"/>
          <p:cNvSpPr>
            <a:spLocks noGrp="1"/>
          </p:cNvSpPr>
          <p:nvPr>
            <p:ph type="sldNum" sz="quarter" idx="12"/>
          </p:nvPr>
        </p:nvSpPr>
        <p:spPr/>
        <p:txBody>
          <a:bodyPr/>
          <a:lstStyle/>
          <a:p>
            <a:pPr lvl="0">
              <a:defRPr lang="en-US"/>
            </a:pPr>
            <a:fld id="{6D22F896-40B5-4ADD-8801-0D06FADFA095}" type="slidenum">
              <a:rPr lang="en-US" altLang=""/>
              <a:pPr lvl="0">
                <a:defRPr lang="en-US"/>
              </a:pPr>
              <a:t>‹#›</a:t>
            </a:fld>
            <a:endParaRPr lang="en-US" altLang=""/>
          </a:p>
        </p:txBody>
      </p:sp>
      <p:pic>
        <p:nvPicPr>
          <p:cNvPr id="15" name="Picture 14" descr="RedHashing.emf"/>
          <p:cNvPicPr/>
          <p:nvPr/>
        </p:nvPicPr>
        <p:blipFill rotWithShape="1">
          <a:blip r:embed="rId2">
            <a:duotone>
              <a:schemeClr val="accent1">
                <a:shade val="45000"/>
                <a:satMod val="135000"/>
              </a:schemeClr>
              <a:prstClr val="white"/>
            </a:duotone>
          </a:blip>
          <a:srcRect l="-120" r="15830" b="36440"/>
          <a:stretch>
            <a:fillRect/>
          </a:stretch>
        </p:blipFill>
        <p:spPr>
          <a:xfrm>
            <a:off x="1125460" y="643464"/>
            <a:ext cx="9610344" cy="155448"/>
          </a:xfrm>
          <a:prstGeom prst="rect">
            <a:avLst/>
          </a:prstGeom>
          <a:noFill/>
          <a:ln>
            <a:noFill/>
          </a:ln>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pPr lvl="0">
              <a:defRPr lang="en-US"/>
            </a:pPr>
            <a:r>
              <a:rPr lang="en-US" altLang=""/>
              <a:t>Double tap to edit Master title style</a:t>
            </a:r>
          </a:p>
        </p:txBody>
      </p:sp>
      <p:sp>
        <p:nvSpPr>
          <p:cNvPr id="3" name="Vertical Text Placeholder 2"/>
          <p:cNvSpPr>
            <a:spLocks noGrp="1"/>
          </p:cNvSpPr>
          <p:nvPr>
            <p:ph type="body" orient="vert" idx="1"/>
          </p:nvPr>
        </p:nvSpPr>
        <p:spPr>
          <a:xfrm>
            <a:off x="1130270" y="798973"/>
            <a:ext cx="7828830" cy="4659889"/>
          </a:xfrm>
        </p:spPr>
        <p:txBody>
          <a:bodyPr vert="eaVert"/>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4" name="Date Placeholder 3"/>
          <p:cNvSpPr>
            <a:spLocks noGrp="1"/>
          </p:cNvSpPr>
          <p:nvPr>
            <p:ph type="dt" sz="half" idx="10"/>
          </p:nvPr>
        </p:nvSpPr>
        <p:spPr/>
        <p:txBody>
          <a:bodyPr/>
          <a:lstStyle/>
          <a:p>
            <a:pPr lvl="0">
              <a:defRPr lang="en-US"/>
            </a:pPr>
            <a:fld id="{C9FF5DF3-31E8-4BCD-AE64-183DAF236701}" type="datetime1">
              <a:rPr lang="en-US" altLang=""/>
              <a:pPr lvl="0">
                <a:defRPr lang="en-US"/>
              </a:pPr>
              <a:t>6/29/2018</a:t>
            </a:fld>
            <a:endParaRPr lang="en-US" altLang=""/>
          </a:p>
        </p:txBody>
      </p:sp>
      <p:sp>
        <p:nvSpPr>
          <p:cNvPr id="5" name="Footer Placeholder 4"/>
          <p:cNvSpPr>
            <a:spLocks noGrp="1"/>
          </p:cNvSpPr>
          <p:nvPr>
            <p:ph type="ftr" sz="quarter" idx="11"/>
          </p:nvPr>
        </p:nvSpPr>
        <p:spPr/>
        <p:txBody>
          <a:bodyPr/>
          <a:lstStyle/>
          <a:p>
            <a:pPr lvl="0">
              <a:defRPr lang="en-US"/>
            </a:pPr>
            <a:endParaRPr lang="en-US" altLang=""/>
          </a:p>
        </p:txBody>
      </p:sp>
      <p:sp>
        <p:nvSpPr>
          <p:cNvPr id="6" name="Slide Number Placeholder 5"/>
          <p:cNvSpPr>
            <a:spLocks noGrp="1"/>
          </p:cNvSpPr>
          <p:nvPr>
            <p:ph type="sldNum" sz="quarter" idx="12"/>
          </p:nvPr>
        </p:nvSpPr>
        <p:spPr/>
        <p:txBody>
          <a:bodyPr/>
          <a:lstStyle/>
          <a:p>
            <a:pPr lvl="0">
              <a:defRPr lang="en-US"/>
            </a:pPr>
            <a:fld id="{6D22F896-40B5-4ADD-8801-0D06FADFA095}" type="slidenum">
              <a:rPr lang="en-US" altLang=""/>
              <a:pPr lvl="0">
                <a:defRPr lang="en-US"/>
              </a:pPr>
              <a:t>‹#›</a:t>
            </a:fld>
            <a:endParaRPr lang="en-US" altLang=""/>
          </a:p>
        </p:txBody>
      </p:sp>
      <p:pic>
        <p:nvPicPr>
          <p:cNvPr id="17" name="Picture 16" descr="RedHashing.emf"/>
          <p:cNvPicPr/>
          <p:nvPr/>
        </p:nvPicPr>
        <p:blipFill rotWithShape="1">
          <a:blip r:embed="rId2">
            <a:duotone>
              <a:schemeClr val="accent1">
                <a:shade val="45000"/>
                <a:satMod val="135000"/>
              </a:schemeClr>
              <a:prstClr val="white"/>
            </a:duotone>
          </a:blip>
          <a:srcRect l="-120" r="59210" b="36440"/>
          <a:stretch>
            <a:fillRect/>
          </a:stretch>
        </p:blipFill>
        <p:spPr>
          <a:xfrm rot="5400000">
            <a:off x="8642279" y="3046916"/>
            <a:ext cx="4663440" cy="155448"/>
          </a:xfrm>
          <a:prstGeom prst="rect">
            <a:avLst/>
          </a:prstGeom>
          <a:noFill/>
          <a:ln>
            <a:noFill/>
          </a:ln>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15240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503D5A54-8F88-4D23-872B-1AED55CC7CAC}" type="slidenum">
              <a:rPr lang="en-US" altLang="en-US"/>
              <a:pPr/>
              <a:t>‹#›</a:t>
            </a:fld>
            <a:endParaRPr lang="en-US" altLang="en-US"/>
          </a:p>
        </p:txBody>
      </p:sp>
    </p:spTree>
    <p:extLst>
      <p:ext uri="{BB962C8B-B14F-4D97-AF65-F5344CB8AC3E}">
        <p14:creationId xmlns:p14="http://schemas.microsoft.com/office/powerpoint/2010/main" val="133361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8072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F20E58B-CF27-4793-B849-B33D6A43AF59}" type="slidenum">
              <a:rPr lang="en-US" altLang="en-US"/>
              <a:pPr/>
              <a:t>‹#›</a:t>
            </a:fld>
            <a:endParaRPr lang="en-US" altLang="en-US"/>
          </a:p>
        </p:txBody>
      </p:sp>
    </p:spTree>
    <p:extLst>
      <p:ext uri="{BB962C8B-B14F-4D97-AF65-F5344CB8AC3E}">
        <p14:creationId xmlns:p14="http://schemas.microsoft.com/office/powerpoint/2010/main" val="396767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A86D6621-C06A-45C8-AAE5-CBB53384AA6F}" type="datetime1">
              <a:rPr lang="en-US" smtClean="0"/>
              <a:t>6/29/2018</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pPr lvl="0">
              <a:defRPr lang="en-US"/>
            </a:pPr>
            <a:r>
              <a:rPr lang="en-US" altLang=""/>
              <a:t>Double tap to edit Master title style</a:t>
            </a:r>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lang="en-US"/>
            </a:pPr>
            <a:r>
              <a:rPr lang="en-US"/>
              <a:t>Click To Edit Master Text Styles</a:t>
            </a:r>
          </a:p>
        </p:txBody>
      </p:sp>
      <p:sp>
        <p:nvSpPr>
          <p:cNvPr id="4" name="Date Placeholder 3"/>
          <p:cNvSpPr>
            <a:spLocks noGrp="1"/>
          </p:cNvSpPr>
          <p:nvPr>
            <p:ph type="dt" sz="half" idx="10"/>
          </p:nvPr>
        </p:nvSpPr>
        <p:spPr/>
        <p:txBody>
          <a:bodyPr/>
          <a:lstStyle/>
          <a:p>
            <a:pPr lvl="0">
              <a:defRPr lang="en-US"/>
            </a:pPr>
            <a:fld id="{3CB13BC5-97D0-4B5A-BC29-E386DC0F764A}" type="datetime1">
              <a:rPr lang="en-US" altLang=""/>
              <a:pPr lvl="0">
                <a:defRPr lang="en-US"/>
              </a:pPr>
              <a:t>6/29/2018</a:t>
            </a:fld>
            <a:endParaRPr lang="en-US" altLang=""/>
          </a:p>
        </p:txBody>
      </p:sp>
      <p:sp>
        <p:nvSpPr>
          <p:cNvPr id="5" name="Footer Placeholder 4"/>
          <p:cNvSpPr>
            <a:spLocks noGrp="1"/>
          </p:cNvSpPr>
          <p:nvPr>
            <p:ph type="ftr" sz="quarter" idx="11"/>
          </p:nvPr>
        </p:nvSpPr>
        <p:spPr/>
        <p:txBody>
          <a:bodyPr/>
          <a:lstStyle/>
          <a:p>
            <a:pPr lvl="0">
              <a:defRPr lang="en-US"/>
            </a:pPr>
            <a:endParaRPr lang="en-US" altLang=""/>
          </a:p>
        </p:txBody>
      </p:sp>
      <p:sp>
        <p:nvSpPr>
          <p:cNvPr id="6" name="Slide Number Placeholder 5"/>
          <p:cNvSpPr>
            <a:spLocks noGrp="1"/>
          </p:cNvSpPr>
          <p:nvPr>
            <p:ph type="sldNum" sz="quarter" idx="12"/>
          </p:nvPr>
        </p:nvSpPr>
        <p:spPr/>
        <p:txBody>
          <a:bodyPr/>
          <a:lstStyle/>
          <a:p>
            <a:pPr lvl="0">
              <a:defRPr lang="en-US"/>
            </a:pPr>
            <a:fld id="{6D22F896-40B5-4ADD-8801-0D06FADFA095}" type="slidenum">
              <a:rPr lang="en-US" altLang=""/>
              <a:pPr lvl="0">
                <a:defRPr lang="en-US"/>
              </a:pPr>
              <a:t>‹#›</a:t>
            </a:fld>
            <a:endParaRPr lang="en-US" altLang=""/>
          </a:p>
        </p:txBody>
      </p:sp>
      <p:pic>
        <p:nvPicPr>
          <p:cNvPr id="16" name="Picture 15" descr="RedHashing.emf"/>
          <p:cNvPicPr/>
          <p:nvPr/>
        </p:nvPicPr>
        <p:blipFill rotWithShape="1">
          <a:blip r:embed="rId2">
            <a:duotone>
              <a:schemeClr val="accent1">
                <a:shade val="45000"/>
                <a:satMod val="135000"/>
              </a:schemeClr>
              <a:prstClr val="white"/>
            </a:duotone>
          </a:blip>
          <a:srcRect l="-120" r="15830" b="36440"/>
          <a:stretch>
            <a:fillRect/>
          </a:stretch>
        </p:blipFill>
        <p:spPr>
          <a:xfrm>
            <a:off x="1125460" y="643464"/>
            <a:ext cx="9610344" cy="155448"/>
          </a:xfrm>
          <a:prstGeom prst="rect">
            <a:avLst/>
          </a:prstGeom>
          <a:noFill/>
          <a:ln>
            <a:noFill/>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834F8-8749-4D85-B36F-95C45A2807BF}" type="datetime1">
              <a:rPr lang="en-US" smtClean="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pPr lvl="0">
              <a:defRPr lang="en-US"/>
            </a:pPr>
            <a:r>
              <a:rPr lang="en-US" altLang=""/>
              <a:t>Double tap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en-US"/>
            </a:pPr>
            <a:r>
              <a:rPr lang="en-US" altLang=""/>
              <a:t>Double tap to edit Master text styles</a:t>
            </a:r>
          </a:p>
        </p:txBody>
      </p:sp>
      <p:sp>
        <p:nvSpPr>
          <p:cNvPr id="4" name="Content Placeholder 3"/>
          <p:cNvSpPr>
            <a:spLocks noGrp="1"/>
          </p:cNvSpPr>
          <p:nvPr>
            <p:ph sz="half" idx="2"/>
          </p:nvPr>
        </p:nvSpPr>
        <p:spPr>
          <a:xfrm>
            <a:off x="1129166" y="2974448"/>
            <a:ext cx="4645152" cy="2493876"/>
          </a:xfrm>
        </p:spPr>
        <p:txBody>
          <a:bodyPr/>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en-US"/>
            </a:pPr>
            <a:r>
              <a:rPr lang="en-US" altLang=""/>
              <a:t>Double tap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7" name="Date Placeholder 6"/>
          <p:cNvSpPr>
            <a:spLocks noGrp="1"/>
          </p:cNvSpPr>
          <p:nvPr>
            <p:ph type="dt" sz="half" idx="10"/>
          </p:nvPr>
        </p:nvSpPr>
        <p:spPr/>
        <p:txBody>
          <a:bodyPr/>
          <a:lstStyle/>
          <a:p>
            <a:pPr lvl="0">
              <a:defRPr lang="en-US"/>
            </a:pPr>
            <a:fld id="{DF5285D6-5B9B-4BD2-87CF-CC9E619B21B3}" type="datetime1">
              <a:rPr lang="en-US" altLang=""/>
              <a:pPr lvl="0">
                <a:defRPr lang="en-US"/>
              </a:pPr>
              <a:t>6/29/2018</a:t>
            </a:fld>
            <a:endParaRPr lang="en-US" altLang=""/>
          </a:p>
        </p:txBody>
      </p:sp>
      <p:sp>
        <p:nvSpPr>
          <p:cNvPr id="8" name="Footer Placeholder 7"/>
          <p:cNvSpPr>
            <a:spLocks noGrp="1"/>
          </p:cNvSpPr>
          <p:nvPr>
            <p:ph type="ftr" sz="quarter" idx="11"/>
          </p:nvPr>
        </p:nvSpPr>
        <p:spPr/>
        <p:txBody>
          <a:bodyPr/>
          <a:lstStyle/>
          <a:p>
            <a:pPr lvl="0">
              <a:defRPr lang="en-US"/>
            </a:pPr>
            <a:endParaRPr lang="en-US" altLang=""/>
          </a:p>
        </p:txBody>
      </p:sp>
      <p:sp>
        <p:nvSpPr>
          <p:cNvPr id="9" name="Slide Number Placeholder 8"/>
          <p:cNvSpPr>
            <a:spLocks noGrp="1"/>
          </p:cNvSpPr>
          <p:nvPr>
            <p:ph type="sldNum" sz="quarter" idx="12"/>
          </p:nvPr>
        </p:nvSpPr>
        <p:spPr/>
        <p:txBody>
          <a:bodyPr/>
          <a:lstStyle/>
          <a:p>
            <a:pPr lvl="0">
              <a:defRPr lang="en-US"/>
            </a:pPr>
            <a:fld id="{6D22F896-40B5-4ADD-8801-0D06FADFA095}" type="slidenum">
              <a:rPr lang="en-US" altLang=""/>
              <a:pPr lvl="0">
                <a:defRPr lang="en-US"/>
              </a:pPr>
              <a:t>‹#›</a:t>
            </a:fld>
            <a:endParaRPr lang="en-US" altLang=""/>
          </a:p>
        </p:txBody>
      </p:sp>
      <p:pic>
        <p:nvPicPr>
          <p:cNvPr id="18" name="Picture 17" descr="RedHashing.emf"/>
          <p:cNvPicPr/>
          <p:nvPr/>
        </p:nvPicPr>
        <p:blipFill rotWithShape="1">
          <a:blip r:embed="rId2">
            <a:duotone>
              <a:schemeClr val="accent1">
                <a:shade val="45000"/>
                <a:satMod val="135000"/>
              </a:schemeClr>
              <a:prstClr val="white"/>
            </a:duotone>
          </a:blip>
          <a:srcRect l="-120" r="15830" b="36440"/>
          <a:stretch>
            <a:fillRect/>
          </a:stretch>
        </p:blipFill>
        <p:spPr>
          <a:xfrm>
            <a:off x="1125460" y="643464"/>
            <a:ext cx="9610344" cy="155448"/>
          </a:xfrm>
          <a:prstGeom prst="rect">
            <a:avLst/>
          </a:prstGeom>
          <a:noFill/>
          <a:ln>
            <a:noFill/>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22A30-A3E4-4F7B-BF6A-5FE0D99E8D1B}" type="datetime1">
              <a:rPr lang="en-US" smtClean="0"/>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1E6E-34AB-49DE-9AA9-0341AB837E19}" type="datetime1">
              <a:rPr lang="en-US" smtClean="0"/>
              <a:t>6/29/2018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pPr lvl="0">
              <a:defRPr lang="en-US"/>
            </a:pPr>
            <a:r>
              <a:rPr lang="en-US" altLang=""/>
              <a:t>Double tap to edit Master title style</a:t>
            </a:r>
          </a:p>
        </p:txBody>
      </p:sp>
      <p:sp>
        <p:nvSpPr>
          <p:cNvPr id="3" name="Content Placeholder 2"/>
          <p:cNvSpPr>
            <a:spLocks noGrp="1"/>
          </p:cNvSpPr>
          <p:nvPr>
            <p:ph idx="1"/>
          </p:nvPr>
        </p:nvSpPr>
        <p:spPr>
          <a:xfrm>
            <a:off x="4723334" y="952578"/>
            <a:ext cx="6012470" cy="4505221"/>
          </a:xfrm>
        </p:spPr>
        <p:txBody>
          <a:bodyPr anchor="ctr"/>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lang="en-US"/>
            </a:pPr>
            <a:r>
              <a:rPr lang="en-US" altLang=""/>
              <a:t>Double tap to edit Master text styles</a:t>
            </a:r>
          </a:p>
        </p:txBody>
      </p:sp>
      <p:sp>
        <p:nvSpPr>
          <p:cNvPr id="5" name="Date Placeholder 4"/>
          <p:cNvSpPr>
            <a:spLocks noGrp="1"/>
          </p:cNvSpPr>
          <p:nvPr>
            <p:ph type="dt" sz="half" idx="10"/>
          </p:nvPr>
        </p:nvSpPr>
        <p:spPr/>
        <p:txBody>
          <a:bodyPr/>
          <a:lstStyle/>
          <a:p>
            <a:pPr lvl="0">
              <a:defRPr lang="en-US"/>
            </a:pPr>
            <a:fld id="{09D4403E-A48B-4291-B5BD-A58928467507}" type="datetime1">
              <a:rPr lang="en-US" altLang=""/>
              <a:pPr lvl="0">
                <a:defRPr lang="en-US"/>
              </a:pPr>
              <a:t>6/29/2018</a:t>
            </a:fld>
            <a:endParaRPr lang="en-US" altLang=""/>
          </a:p>
        </p:txBody>
      </p:sp>
      <p:sp>
        <p:nvSpPr>
          <p:cNvPr id="6" name="Footer Placeholder 5"/>
          <p:cNvSpPr>
            <a:spLocks noGrp="1"/>
          </p:cNvSpPr>
          <p:nvPr>
            <p:ph type="ftr" sz="quarter" idx="11"/>
          </p:nvPr>
        </p:nvSpPr>
        <p:spPr/>
        <p:txBody>
          <a:bodyPr/>
          <a:lstStyle/>
          <a:p>
            <a:pPr lvl="0">
              <a:defRPr lang="en-US"/>
            </a:pPr>
            <a:endParaRPr lang="en-US" altLang=""/>
          </a:p>
        </p:txBody>
      </p:sp>
      <p:sp>
        <p:nvSpPr>
          <p:cNvPr id="7" name="Slide Number Placeholder 6"/>
          <p:cNvSpPr>
            <a:spLocks noGrp="1"/>
          </p:cNvSpPr>
          <p:nvPr>
            <p:ph type="sldNum" sz="quarter" idx="12"/>
          </p:nvPr>
        </p:nvSpPr>
        <p:spPr/>
        <p:txBody>
          <a:bodyPr/>
          <a:lstStyle/>
          <a:p>
            <a:pPr lvl="0">
              <a:defRPr lang="en-US"/>
            </a:pPr>
            <a:fld id="{6D22F896-40B5-4ADD-8801-0D06FADFA095}" type="slidenum">
              <a:rPr lang="en-US" altLang=""/>
              <a:pPr lvl="0">
                <a:defRPr lang="en-US"/>
              </a:pPr>
              <a:t>‹#›</a:t>
            </a:fld>
            <a:endParaRPr lang="en-US" altLang=""/>
          </a:p>
        </p:txBody>
      </p:sp>
      <p:pic>
        <p:nvPicPr>
          <p:cNvPr id="16" name="Picture 15" descr="RedHashing.emf"/>
          <p:cNvPicPr/>
          <p:nvPr/>
        </p:nvPicPr>
        <p:blipFill rotWithShape="1">
          <a:blip r:embed="rId2">
            <a:duotone>
              <a:schemeClr val="accent1">
                <a:shade val="45000"/>
                <a:satMod val="135000"/>
              </a:schemeClr>
              <a:prstClr val="white"/>
            </a:duotone>
          </a:blip>
          <a:srcRect l="-120" r="15830" b="36440"/>
          <a:stretch>
            <a:fillRect/>
          </a:stretch>
        </p:blipFill>
        <p:spPr>
          <a:xfrm>
            <a:off x="1125460" y="643464"/>
            <a:ext cx="9610344" cy="155448"/>
          </a:xfrm>
          <a:prstGeom prst="rect">
            <a:avLst/>
          </a:prstGeom>
          <a:noFill/>
          <a:ln>
            <a:noFill/>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latinLnBrk="0">
                <a:defRPr lang="en-US"/>
              </a:pPr>
              <a:endParaRPr lang="en-US" altLang=""/>
            </a:p>
          </p:txBody>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latinLnBrk="0">
                <a:defRPr lang="en-US"/>
              </a:pPr>
              <a:endParaRPr lang="en-US" altLang=""/>
            </a:p>
          </p:txBody>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pPr lvl="0">
              <a:defRPr lang="en-US"/>
            </a:pPr>
            <a:r>
              <a:rPr lang="en-US" altLang=""/>
              <a:t>Double tap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en-US"/>
            </a:pPr>
            <a:r>
              <a:rPr lang="en-US" altLang=""/>
              <a:t>Double tap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lang="en-US"/>
            </a:pPr>
            <a:r>
              <a:rPr lang="en-US" altLang=""/>
              <a:t>Double tap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pPr lvl="0">
              <a:defRPr lang="en-US"/>
            </a:pPr>
            <a:fld id="{70BCDAAC-91C8-4201-9DEE-11403505AFB5}" type="datetime1">
              <a:rPr lang="en-US" altLang=""/>
              <a:pPr lvl="0">
                <a:defRPr lang="en-US"/>
              </a:pPr>
              <a:t>6/29/2018</a:t>
            </a:fld>
            <a:endParaRPr lang="en-US" altLang=""/>
          </a:p>
        </p:txBody>
      </p:sp>
      <p:sp>
        <p:nvSpPr>
          <p:cNvPr id="6" name="Footer Placeholder 5"/>
          <p:cNvSpPr>
            <a:spLocks noGrp="1"/>
          </p:cNvSpPr>
          <p:nvPr>
            <p:ph type="ftr" sz="quarter" idx="11"/>
          </p:nvPr>
        </p:nvSpPr>
        <p:spPr>
          <a:xfrm>
            <a:off x="1125300" y="318640"/>
            <a:ext cx="4877818" cy="320931"/>
          </a:xfrm>
        </p:spPr>
        <p:txBody>
          <a:bodyPr/>
          <a:lstStyle/>
          <a:p>
            <a:pPr lvl="0">
              <a:defRPr lang="en-US"/>
            </a:pPr>
            <a:endParaRPr lang="en-US" altLang=""/>
          </a:p>
        </p:txBody>
      </p:sp>
      <p:sp>
        <p:nvSpPr>
          <p:cNvPr id="7" name="Slide Number Placeholder 6"/>
          <p:cNvSpPr>
            <a:spLocks noGrp="1"/>
          </p:cNvSpPr>
          <p:nvPr>
            <p:ph type="sldNum" sz="quarter" idx="12"/>
          </p:nvPr>
        </p:nvSpPr>
        <p:spPr>
          <a:xfrm>
            <a:off x="6176794" y="137408"/>
            <a:ext cx="811019" cy="503578"/>
          </a:xfrm>
        </p:spPr>
        <p:txBody>
          <a:bodyPr/>
          <a:lstStyle/>
          <a:p>
            <a:pPr lvl="0">
              <a:defRPr lang="en-US"/>
            </a:pPr>
            <a:fld id="{6D22F896-40B5-4ADD-8801-0D06FADFA095}" type="slidenum">
              <a:rPr lang="en-US" altLang=""/>
              <a:pPr lvl="0">
                <a:defRPr lang="en-US"/>
              </a:pPr>
              <a:t>‹#›</a:t>
            </a:fld>
            <a:endParaRPr lang="en-US" altLang=""/>
          </a:p>
        </p:txBody>
      </p:sp>
      <p:pic>
        <p:nvPicPr>
          <p:cNvPr id="22" name="Picture 21" descr="RedHashing.emf"/>
          <p:cNvPicPr/>
          <p:nvPr/>
        </p:nvPicPr>
        <p:blipFill rotWithShape="1">
          <a:blip r:embed="rId2">
            <a:duotone>
              <a:schemeClr val="accent1">
                <a:shade val="45000"/>
                <a:satMod val="135000"/>
              </a:schemeClr>
              <a:prstClr val="white"/>
            </a:duotone>
          </a:blip>
          <a:srcRect l="-120" t="470" r="48550" b="36560"/>
          <a:stretch>
            <a:fillRect/>
          </a:stretch>
        </p:blipFill>
        <p:spPr>
          <a:xfrm>
            <a:off x="1125460" y="643464"/>
            <a:ext cx="5879592" cy="155448"/>
          </a:xfrm>
          <a:prstGeom prst="rect">
            <a:avLst/>
          </a:prstGeom>
          <a:noFill/>
          <a:ln>
            <a:noFill/>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7FFBDC-9871-4E25-84FD-944D74B29447}" type="datetime1">
              <a:rPr lang="en-US" smtClean="0"/>
              <a:t>6/29/2018</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youtu.be/GEvJlmpZCoM?t=2m40s" TargetMode="External"/><Relationship Id="rId5" Type="http://schemas.openxmlformats.org/officeDocument/2006/relationships/hyperlink" Target="https://youtu.be/GEvJlmpZCoM?t=1m44s" TargetMode="External"/><Relationship Id="rId4" Type="http://schemas.openxmlformats.org/officeDocument/2006/relationships/hyperlink" Target="http://www.cdc.gov/physicalactivity/basics/measuring/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youtu.be/GEvJlmpZ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gif"/><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gif"/><Relationship Id="rId4" Type="http://schemas.openxmlformats.org/officeDocument/2006/relationships/hyperlink" Target="http://www.ticefitnesscenter.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hyperlink" Target="http://www.healthedpartners.org/ceu/pa-healthyagin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nnect.garmin.com/en-US/sign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health.gov/paguidelines/guidelines/older-adults.aspx" TargetMode="External"/><Relationship Id="rId7" Type="http://schemas.openxmlformats.org/officeDocument/2006/relationships/image" Target="../media/image5.gif"/><Relationship Id="rId2" Type="http://schemas.openxmlformats.org/officeDocument/2006/relationships/hyperlink" Target="https://health.gov/paguidelines/guidelines/adults.aspx" TargetMode="Externa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hyperlink" Target="https://health.gov/paguidelines/second-edition/report/pdf/15_F-9_Older_Adults.pdf" TargetMode="External"/><Relationship Id="rId4" Type="http://schemas.openxmlformats.org/officeDocument/2006/relationships/hyperlink" Target="https://health.gov/paguidelines/second-edition/report.aspx" TargetMode="Externa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simplifaster.com/articles/solving-the-riddle-of-the-shin-splint/" TargetMode="External"/><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youtu.be/QdQvsmKtewI"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qAdOYNvoef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ticefitnesscenter.com/" TargetMode="External"/><Relationship Id="rId2" Type="http://schemas.openxmlformats.org/officeDocument/2006/relationships/hyperlink" Target="http://www.ticefitnesscenter.com/clearance-forms/"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4"/>
            <a:ext cx="9619109" cy="1216373"/>
          </a:xfrm>
        </p:spPr>
        <p:txBody>
          <a:bodyPr>
            <a:normAutofit fontScale="90000"/>
          </a:bodyPr>
          <a:lstStyle/>
          <a:p>
            <a:pPr>
              <a:lnSpc>
                <a:spcPct val="100000"/>
              </a:lnSpc>
              <a:spcAft>
                <a:spcPts val="1800"/>
              </a:spcAft>
              <a:defRPr lang="en-US"/>
            </a:pPr>
            <a:r>
              <a:rPr lang="en-US" sz="2700" dirty="0"/>
              <a:t>Rossmoor Wellness Group</a:t>
            </a:r>
            <a:br>
              <a:rPr lang="en-US" sz="6000" dirty="0"/>
            </a:br>
            <a:r>
              <a:rPr lang="en-US" sz="6000" dirty="0"/>
              <a:t>Exercise &amp; Healthy Aging</a:t>
            </a:r>
          </a:p>
        </p:txBody>
      </p:sp>
      <p:sp>
        <p:nvSpPr>
          <p:cNvPr id="3" name="Subtitle 2"/>
          <p:cNvSpPr>
            <a:spLocks noGrp="1"/>
          </p:cNvSpPr>
          <p:nvPr>
            <p:ph type="subTitle" idx="1"/>
          </p:nvPr>
        </p:nvSpPr>
        <p:spPr>
          <a:xfrm>
            <a:off x="1128405" y="2313402"/>
            <a:ext cx="3260716" cy="3451293"/>
          </a:xfrm>
        </p:spPr>
        <p:txBody>
          <a:bodyPr>
            <a:noAutofit/>
          </a:bodyPr>
          <a:lstStyle/>
          <a:p>
            <a:pPr lvl="0">
              <a:defRPr lang="en-US"/>
            </a:pPr>
            <a:r>
              <a:rPr lang="en-US" sz="2800"/>
              <a:t>Use the FITT Principle to start or improve safe and effective exercise</a:t>
            </a:r>
          </a:p>
        </p:txBody>
      </p:sp>
      <p:pic>
        <p:nvPicPr>
          <p:cNvPr id="5" name="Picture 4" descr="A screenshot of a social media post  Description generated with very high confidence"/>
          <p:cNvPicPr>
            <a:picLocks noChangeAspect="1"/>
          </p:cNvPicPr>
          <p:nvPr/>
        </p:nvPicPr>
        <p:blipFill rotWithShape="1">
          <a:blip r:embed="rId3"/>
          <a:stretch>
            <a:fillRect/>
          </a:stretch>
        </p:blipFill>
        <p:spPr>
          <a:xfrm>
            <a:off x="4421335" y="2514600"/>
            <a:ext cx="6326178" cy="2354546"/>
          </a:xfrm>
          <a:prstGeom prst="rect">
            <a:avLst/>
          </a:prstGeom>
        </p:spPr>
      </p:pic>
      <p:sp>
        <p:nvSpPr>
          <p:cNvPr id="8" name="TextBox 7"/>
          <p:cNvSpPr txBox="1"/>
          <p:nvPr/>
        </p:nvSpPr>
        <p:spPr>
          <a:xfrm>
            <a:off x="158496" y="6298168"/>
            <a:ext cx="11875008" cy="369332"/>
          </a:xfrm>
          <a:prstGeom prst="rect">
            <a:avLst/>
          </a:prstGeom>
          <a:noFill/>
        </p:spPr>
        <p:txBody>
          <a:bodyPr wrap="square">
            <a:spAutoFit/>
          </a:bodyPr>
          <a:lstStyle/>
          <a:p>
            <a:pPr algn="ctr">
              <a:defRPr lang="en-US"/>
            </a:pPr>
            <a:r>
              <a:rPr lang="en-US" dirty="0">
                <a:solidFill>
                  <a:schemeClr val="bg1"/>
                </a:solidFill>
              </a:rPr>
              <a:t>Jim Grizzell, MBA, MA, MCHES</a:t>
            </a:r>
            <a:r>
              <a:rPr lang="en-US" baseline="30000" dirty="0">
                <a:solidFill>
                  <a:schemeClr val="bg1"/>
                </a:solidFill>
              </a:rPr>
              <a:t>®</a:t>
            </a:r>
            <a:r>
              <a:rPr lang="en-US" dirty="0">
                <a:solidFill>
                  <a:schemeClr val="bg1"/>
                </a:solidFill>
              </a:rPr>
              <a:t>, ACSM-EP-C, F-ACHA - jimgrizzell@healthedpartners.org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31A3C-E935-487B-8C3E-F99FDB6E3C52}"/>
              </a:ext>
            </a:extLst>
          </p:cNvPr>
          <p:cNvPicPr>
            <a:picLocks noChangeAspect="1"/>
          </p:cNvPicPr>
          <p:nvPr/>
        </p:nvPicPr>
        <p:blipFill rotWithShape="1">
          <a:blip r:embed="rId2"/>
          <a:srcRect l="38734" t="35862" r="47393" b="19225"/>
          <a:stretch/>
        </p:blipFill>
        <p:spPr>
          <a:xfrm>
            <a:off x="606014" y="258634"/>
            <a:ext cx="7097243" cy="5727998"/>
          </a:xfrm>
          <a:prstGeom prst="rect">
            <a:avLst/>
          </a:prstGeom>
        </p:spPr>
      </p:pic>
      <p:sp>
        <p:nvSpPr>
          <p:cNvPr id="6" name="TextBox 5">
            <a:extLst>
              <a:ext uri="{FF2B5EF4-FFF2-40B4-BE49-F238E27FC236}">
                <a16:creationId xmlns:a16="http://schemas.microsoft.com/office/drawing/2014/main" id="{E434E3DB-DA9C-4A42-9B27-AF8BB0128E25}"/>
              </a:ext>
            </a:extLst>
          </p:cNvPr>
          <p:cNvSpPr txBox="1"/>
          <p:nvPr/>
        </p:nvSpPr>
        <p:spPr>
          <a:xfrm>
            <a:off x="7960658" y="888008"/>
            <a:ext cx="3743661" cy="5078313"/>
          </a:xfrm>
          <a:prstGeom prst="rect">
            <a:avLst/>
          </a:prstGeom>
          <a:noFill/>
        </p:spPr>
        <p:txBody>
          <a:bodyPr wrap="square" rtlCol="0">
            <a:spAutoFit/>
          </a:bodyPr>
          <a:lstStyle/>
          <a:p>
            <a:r>
              <a:rPr lang="en-US" sz="2400" b="1" dirty="0"/>
              <a:t>Tice Creek Fitness Center App</a:t>
            </a:r>
          </a:p>
          <a:p>
            <a:endParaRPr lang="en-US" sz="1200" dirty="0"/>
          </a:p>
          <a:p>
            <a:pPr marL="342900" indent="-342900">
              <a:buFont typeface="Arial" panose="020B0604020202020204" pitchFamily="34" charset="0"/>
              <a:buChar char="•"/>
            </a:pPr>
            <a:r>
              <a:rPr lang="en-US" sz="2000" dirty="0"/>
              <a:t>Plan and schedule your classes</a:t>
            </a:r>
          </a:p>
          <a:p>
            <a:pPr marL="342900" indent="-342900">
              <a:buFont typeface="Arial" panose="020B0604020202020204" pitchFamily="34" charset="0"/>
              <a:buChar char="•"/>
            </a:pPr>
            <a:r>
              <a:rPr lang="en-US" sz="2000" dirty="0"/>
              <a:t>View and sign-up for classes</a:t>
            </a:r>
          </a:p>
          <a:p>
            <a:pPr marL="342900" indent="-342900">
              <a:buFont typeface="Arial" panose="020B0604020202020204" pitchFamily="34" charset="0"/>
              <a:buChar char="•"/>
            </a:pPr>
            <a:r>
              <a:rPr lang="en-US" sz="2000" dirty="0"/>
              <a:t>Click through to our social pages</a:t>
            </a:r>
          </a:p>
          <a:p>
            <a:endParaRPr lang="en-US" sz="1200" dirty="0"/>
          </a:p>
          <a:p>
            <a:r>
              <a:rPr lang="en-US" sz="2400" dirty="0"/>
              <a:t>Optimize your time and maximize the convenience of signing up for classes from your device!</a:t>
            </a:r>
          </a:p>
        </p:txBody>
      </p:sp>
      <p:sp>
        <p:nvSpPr>
          <p:cNvPr id="2" name="Slide Number Placeholder 1">
            <a:extLst>
              <a:ext uri="{FF2B5EF4-FFF2-40B4-BE49-F238E27FC236}">
                <a16:creationId xmlns:a16="http://schemas.microsoft.com/office/drawing/2014/main" id="{A157B7D2-BC42-486B-9DD4-20E485DF9889}"/>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16931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atinLnBrk="0">
              <a:defRPr lang="en-US"/>
            </a:pPr>
            <a:r>
              <a:rPr lang="en-US" altLang=""/>
              <a:t>Benefits of Exercise</a:t>
            </a:r>
          </a:p>
        </p:txBody>
      </p:sp>
      <p:sp>
        <p:nvSpPr>
          <p:cNvPr id="3" name="Subtitle 2"/>
          <p:cNvSpPr>
            <a:spLocks noGrp="1"/>
          </p:cNvSpPr>
          <p:nvPr>
            <p:ph type="subTitle" idx="1"/>
          </p:nvPr>
        </p:nvSpPr>
        <p:spPr>
          <a:xfrm>
            <a:off x="1128404" y="3564467"/>
            <a:ext cx="9646092" cy="1071095"/>
          </a:xfrm>
        </p:spPr>
        <p:txBody>
          <a:bodyPr>
            <a:normAutofit/>
          </a:bodyPr>
          <a:lstStyle/>
          <a:p>
            <a:pPr latinLnBrk="0">
              <a:defRPr lang="en-US"/>
            </a:pPr>
            <a:r>
              <a:rPr lang="en-US" altLang="" sz="2400" b="1" dirty="0"/>
              <a:t>"Grade: Strong"</a:t>
            </a:r>
            <a:r>
              <a:rPr lang="en-US" altLang="" sz="2400" dirty="0"/>
              <a:t> evidence from the 2018 Scientific Report for the National Physical Activity Guidelines Advisory Committee.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defRPr lang="en-US"/>
            </a:pPr>
            <a:r>
              <a:rPr lang="en-US" dirty="0"/>
              <a:t>Older Adult Health Benefits: </a:t>
            </a:r>
            <a:r>
              <a:rPr lang="en-US" b="1" dirty="0"/>
              <a:t>PAGAC Grade: Strong* </a:t>
            </a:r>
            <a:r>
              <a:rPr lang="en-US" dirty="0"/>
              <a:t>Evidence in the 2018 Scientific Report</a:t>
            </a:r>
          </a:p>
        </p:txBody>
      </p:sp>
      <p:sp>
        <p:nvSpPr>
          <p:cNvPr id="6" name="Content Placeholder 5"/>
          <p:cNvSpPr>
            <a:spLocks noGrp="1"/>
          </p:cNvSpPr>
          <p:nvPr>
            <p:ph sz="half" idx="1"/>
          </p:nvPr>
        </p:nvSpPr>
        <p:spPr>
          <a:xfrm>
            <a:off x="1129166" y="2165621"/>
            <a:ext cx="4645152" cy="3293852"/>
          </a:xfrm>
        </p:spPr>
        <p:txBody>
          <a:bodyPr>
            <a:normAutofit/>
          </a:bodyPr>
          <a:lstStyle/>
          <a:p>
            <a:pPr marL="457200" indent="-457200">
              <a:buFont typeface="+mj-lt"/>
              <a:buAutoNum type="arabicPeriod"/>
              <a:defRPr lang="en-US"/>
            </a:pPr>
            <a:r>
              <a:rPr lang="en-US" dirty="0"/>
              <a:t>Reduced risk of </a:t>
            </a:r>
            <a:r>
              <a:rPr lang="en-US" b="1" dirty="0"/>
              <a:t>falls</a:t>
            </a:r>
          </a:p>
          <a:p>
            <a:pPr marL="457200" indent="-457200">
              <a:buFont typeface="+mj-lt"/>
              <a:buAutoNum type="arabicPeriod"/>
              <a:defRPr lang="en-US"/>
            </a:pPr>
            <a:r>
              <a:rPr lang="en-US" dirty="0"/>
              <a:t>Improved </a:t>
            </a:r>
            <a:r>
              <a:rPr lang="en-US" b="1" dirty="0"/>
              <a:t>physical function </a:t>
            </a:r>
            <a:r>
              <a:rPr lang="en-US" dirty="0"/>
              <a:t>and reduced age-related loss of physical function</a:t>
            </a:r>
          </a:p>
          <a:p>
            <a:pPr marL="457200" indent="-457200">
              <a:buFont typeface="+mj-lt"/>
              <a:buAutoNum type="arabicPeriod"/>
              <a:defRPr lang="en-US"/>
            </a:pPr>
            <a:r>
              <a:rPr lang="en-US" dirty="0"/>
              <a:t>Inverse dose-response relationship between volume of aerobic physical activity and risk of </a:t>
            </a:r>
            <a:r>
              <a:rPr lang="en-US" b="1" dirty="0"/>
              <a:t>physical functional limitations</a:t>
            </a:r>
          </a:p>
        </p:txBody>
      </p:sp>
      <p:sp>
        <p:nvSpPr>
          <p:cNvPr id="7" name="Content Placeholder 6"/>
          <p:cNvSpPr>
            <a:spLocks noGrp="1"/>
          </p:cNvSpPr>
          <p:nvPr>
            <p:ph sz="half" idx="2"/>
          </p:nvPr>
        </p:nvSpPr>
        <p:spPr/>
        <p:txBody>
          <a:bodyPr>
            <a:normAutofit/>
          </a:bodyPr>
          <a:lstStyle/>
          <a:p>
            <a:pPr marL="457200" indent="-457200">
              <a:buFont typeface="+mj-lt"/>
              <a:buAutoNum type="arabicPeriod" startAt="4"/>
              <a:defRPr lang="en-US"/>
            </a:pPr>
            <a:r>
              <a:rPr lang="en-US" dirty="0"/>
              <a:t>Aerobic, muscle-strengthening, and multicomponent physical activity improves </a:t>
            </a:r>
            <a:r>
              <a:rPr lang="en-US" b="1" dirty="0"/>
              <a:t>physical function</a:t>
            </a:r>
          </a:p>
          <a:p>
            <a:pPr marL="457200" indent="-457200">
              <a:buFont typeface="+mj-lt"/>
              <a:buAutoNum type="arabicPeriod" startAt="4"/>
              <a:defRPr lang="en-US"/>
            </a:pPr>
            <a:r>
              <a:rPr lang="en-US" dirty="0"/>
              <a:t>Physical activity improves measures of physical function in older people with </a:t>
            </a:r>
            <a:r>
              <a:rPr lang="en-US" b="1" dirty="0"/>
              <a:t>frailty</a:t>
            </a:r>
            <a:r>
              <a:rPr lang="en-US" dirty="0"/>
              <a:t> and </a:t>
            </a:r>
            <a:r>
              <a:rPr lang="en-US" b="1" dirty="0"/>
              <a:t>Parkinson’s</a:t>
            </a:r>
            <a:r>
              <a:rPr lang="en-US" dirty="0"/>
              <a:t> disease</a:t>
            </a:r>
          </a:p>
        </p:txBody>
      </p:sp>
      <p:sp>
        <p:nvSpPr>
          <p:cNvPr id="4" name="Slide Number Placeholder 3"/>
          <p:cNvSpPr>
            <a:spLocks noGrp="1"/>
          </p:cNvSpPr>
          <p:nvPr>
            <p:ph type="sldNum" sz="quarter" idx="12"/>
          </p:nvPr>
        </p:nvSpPr>
        <p:spPr/>
        <p:txBody>
          <a:bodyPr/>
          <a:lstStyle/>
          <a:p>
            <a:pPr lvl="0">
              <a:defRPr lang="en-US"/>
            </a:pPr>
            <a:fld id="{6D22F896-40B5-4ADD-8801-0D06FADFA095}" type="slidenum">
              <a:rPr lang="en-US"/>
              <a:pPr lvl="0">
                <a:defRPr lang="en-US"/>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defRPr lang="en-US"/>
            </a:pPr>
            <a:r>
              <a:rPr lang="en-US"/>
              <a:t>Older Adult Health Benefits: </a:t>
            </a:r>
            <a:r>
              <a:rPr lang="en-US" b="1"/>
              <a:t>PAGAC Grade: Strong* </a:t>
            </a:r>
            <a:r>
              <a:rPr lang="en-US"/>
              <a:t>Evidence in the 2018 Scientific Report</a:t>
            </a:r>
          </a:p>
        </p:txBody>
      </p:sp>
      <p:sp>
        <p:nvSpPr>
          <p:cNvPr id="6" name="Content Placeholder 5"/>
          <p:cNvSpPr>
            <a:spLocks noGrp="1"/>
          </p:cNvSpPr>
          <p:nvPr>
            <p:ph sz="half" idx="1"/>
          </p:nvPr>
        </p:nvSpPr>
        <p:spPr>
          <a:xfrm>
            <a:off x="1129166" y="2165621"/>
            <a:ext cx="4645152" cy="3293852"/>
          </a:xfrm>
        </p:spPr>
        <p:txBody>
          <a:bodyPr>
            <a:normAutofit/>
          </a:bodyPr>
          <a:lstStyle/>
          <a:p>
            <a:pPr marL="457200" indent="-457200">
              <a:buFont typeface="+mj-lt"/>
              <a:buAutoNum type="arabicPeriod" startAt="6"/>
              <a:defRPr lang="en-US"/>
            </a:pPr>
            <a:r>
              <a:rPr lang="en-US" dirty="0"/>
              <a:t>Moderate-to-vigorous physical activity have a transient benefits for </a:t>
            </a:r>
            <a:r>
              <a:rPr lang="en-US" b="1" dirty="0"/>
              <a:t>cognition, attention, memory, crystalized intelligence, processing speed, and executive control</a:t>
            </a:r>
          </a:p>
        </p:txBody>
      </p:sp>
      <p:sp>
        <p:nvSpPr>
          <p:cNvPr id="7" name="Content Placeholder 6"/>
          <p:cNvSpPr>
            <a:spLocks noGrp="1"/>
          </p:cNvSpPr>
          <p:nvPr>
            <p:ph sz="half" idx="2"/>
          </p:nvPr>
        </p:nvSpPr>
        <p:spPr/>
        <p:txBody>
          <a:bodyPr>
            <a:normAutofit/>
          </a:bodyPr>
          <a:lstStyle/>
          <a:p>
            <a:pPr marL="457200" indent="-457200">
              <a:buFont typeface="+mj-lt"/>
              <a:buAutoNum type="arabicPeriod" startAt="7"/>
              <a:defRPr lang="en-US"/>
            </a:pPr>
            <a:r>
              <a:rPr lang="en-US" dirty="0"/>
              <a:t>Greater amounts of physical activity are associated with a reduced risk of developing </a:t>
            </a:r>
            <a:r>
              <a:rPr lang="en-US" b="1" dirty="0"/>
              <a:t>cognitive impairment, including Alzheimer’s </a:t>
            </a:r>
            <a:r>
              <a:rPr lang="en-US" dirty="0"/>
              <a:t>disease</a:t>
            </a:r>
          </a:p>
        </p:txBody>
      </p:sp>
      <p:sp>
        <p:nvSpPr>
          <p:cNvPr id="4" name="Slide Number Placeholder 3"/>
          <p:cNvSpPr>
            <a:spLocks noGrp="1"/>
          </p:cNvSpPr>
          <p:nvPr>
            <p:ph type="sldNum" sz="quarter" idx="12"/>
          </p:nvPr>
        </p:nvSpPr>
        <p:spPr/>
        <p:txBody>
          <a:bodyPr/>
          <a:lstStyle/>
          <a:p>
            <a:pPr lvl="0">
              <a:defRPr lang="en-US"/>
            </a:pPr>
            <a:fld id="{6D22F896-40B5-4ADD-8801-0D06FADFA095}" type="slidenum">
              <a:rPr lang="en-US"/>
              <a:pPr lvl="0">
                <a:defRPr lang="en-US"/>
              </a:pPr>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defRPr lang="en-US"/>
            </a:pPr>
            <a:r>
              <a:rPr lang="en-US"/>
              <a:t>Older Adult Health Benefits: </a:t>
            </a:r>
            <a:r>
              <a:rPr lang="en-US" b="1"/>
              <a:t>PAGAC Grade: Strong* </a:t>
            </a:r>
            <a:r>
              <a:rPr lang="en-US"/>
              <a:t>Evidence in the 2018 Scientific Report</a:t>
            </a:r>
          </a:p>
        </p:txBody>
      </p:sp>
      <p:sp>
        <p:nvSpPr>
          <p:cNvPr id="6" name="Content Placeholder 5"/>
          <p:cNvSpPr>
            <a:spLocks noGrp="1"/>
          </p:cNvSpPr>
          <p:nvPr>
            <p:ph sz="half" idx="1"/>
          </p:nvPr>
        </p:nvSpPr>
        <p:spPr>
          <a:xfrm>
            <a:off x="1129166" y="2165621"/>
            <a:ext cx="4645152" cy="3293852"/>
          </a:xfrm>
        </p:spPr>
        <p:txBody>
          <a:bodyPr>
            <a:normAutofit fontScale="92500" lnSpcReduction="10000"/>
          </a:bodyPr>
          <a:lstStyle/>
          <a:p>
            <a:pPr marL="457200" indent="-457200">
              <a:buFont typeface="+mj-lt"/>
              <a:buAutoNum type="arabicPeriod" startAt="7"/>
              <a:defRPr lang="en-US"/>
            </a:pPr>
            <a:r>
              <a:rPr lang="en-US" dirty="0"/>
              <a:t>Physical activity improves health-related </a:t>
            </a:r>
            <a:r>
              <a:rPr lang="en-US" b="1" dirty="0"/>
              <a:t>quality of life</a:t>
            </a:r>
          </a:p>
          <a:p>
            <a:pPr marL="457200" indent="-457200">
              <a:buFont typeface="+mj-lt"/>
              <a:buAutoNum type="arabicPeriod" startAt="7"/>
              <a:defRPr lang="en-US"/>
            </a:pPr>
            <a:r>
              <a:rPr lang="en-US" dirty="0"/>
              <a:t>Acute bouts of exercise can reduce </a:t>
            </a:r>
            <a:r>
              <a:rPr lang="en-US" b="1" dirty="0"/>
              <a:t>state anxiety</a:t>
            </a:r>
          </a:p>
          <a:p>
            <a:pPr marL="457200" indent="-457200">
              <a:buFont typeface="+mj-lt"/>
              <a:buAutoNum type="arabicPeriod" startAt="7"/>
              <a:defRPr lang="en-US"/>
            </a:pPr>
            <a:r>
              <a:rPr lang="en-US" dirty="0"/>
              <a:t>Regular participation as well as longer durations of moderate-to-vigorous physical activity can reduce </a:t>
            </a:r>
            <a:r>
              <a:rPr lang="en-US" b="1" dirty="0"/>
              <a:t>trait anxiety </a:t>
            </a:r>
            <a:r>
              <a:rPr lang="en-US" dirty="0"/>
              <a:t>in adults and older adults</a:t>
            </a:r>
          </a:p>
        </p:txBody>
      </p:sp>
      <p:sp>
        <p:nvSpPr>
          <p:cNvPr id="7" name="Content Placeholder 6"/>
          <p:cNvSpPr>
            <a:spLocks noGrp="1"/>
          </p:cNvSpPr>
          <p:nvPr>
            <p:ph sz="half" idx="2"/>
          </p:nvPr>
        </p:nvSpPr>
        <p:spPr/>
        <p:txBody>
          <a:bodyPr>
            <a:normAutofit/>
          </a:bodyPr>
          <a:lstStyle/>
          <a:p>
            <a:pPr marL="457200" indent="-457200">
              <a:buFont typeface="+mj-lt"/>
              <a:buAutoNum type="arabicPeriod" startAt="10"/>
              <a:defRPr lang="en-US"/>
            </a:pPr>
            <a:r>
              <a:rPr lang="en-US" dirty="0"/>
              <a:t>Physical activity interventions reduce </a:t>
            </a:r>
            <a:r>
              <a:rPr lang="en-US" b="1" dirty="0"/>
              <a:t>depressive symptoms </a:t>
            </a:r>
            <a:r>
              <a:rPr lang="en-US" dirty="0"/>
              <a:t>in individuals with and without major depression </a:t>
            </a:r>
            <a:r>
              <a:rPr lang="en-US" u="sng" dirty="0"/>
              <a:t>across the lifespan</a:t>
            </a:r>
          </a:p>
          <a:p>
            <a:pPr marL="457200" indent="-457200">
              <a:buFont typeface="+mj-lt"/>
              <a:buAutoNum type="arabicPeriod" startAt="10"/>
              <a:defRPr lang="en-US"/>
            </a:pPr>
            <a:r>
              <a:rPr lang="en-US" dirty="0"/>
              <a:t>Acute bouts of physical activity and regular physical activity improve </a:t>
            </a:r>
            <a:r>
              <a:rPr lang="en-US" b="1" dirty="0"/>
              <a:t>sleep</a:t>
            </a:r>
            <a:endParaRPr lang="en-US" b="1" u="sng" dirty="0"/>
          </a:p>
        </p:txBody>
      </p:sp>
      <p:sp>
        <p:nvSpPr>
          <p:cNvPr id="4" name="Slide Number Placeholder 3"/>
          <p:cNvSpPr>
            <a:spLocks noGrp="1"/>
          </p:cNvSpPr>
          <p:nvPr>
            <p:ph type="sldNum" sz="quarter" idx="12"/>
          </p:nvPr>
        </p:nvSpPr>
        <p:spPr/>
        <p:txBody>
          <a:bodyPr/>
          <a:lstStyle/>
          <a:p>
            <a:pPr lvl="0">
              <a:defRPr lang="en-US"/>
            </a:pPr>
            <a:fld id="{6D22F896-40B5-4ADD-8801-0D06FADFA095}" type="slidenum">
              <a:rPr lang="en-US"/>
              <a:pPr lvl="0">
                <a:defRPr lang="en-US"/>
              </a:pPr>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atinLnBrk="0">
              <a:defRPr lang="en-US"/>
            </a:pPr>
            <a:r>
              <a:rPr lang="en-US" altLang=""/>
              <a:t>FITT Principle</a:t>
            </a:r>
          </a:p>
        </p:txBody>
      </p:sp>
      <p:sp>
        <p:nvSpPr>
          <p:cNvPr id="3" name="Subtitle 2"/>
          <p:cNvSpPr>
            <a:spLocks noGrp="1"/>
          </p:cNvSpPr>
          <p:nvPr>
            <p:ph type="subTitle" idx="1"/>
          </p:nvPr>
        </p:nvSpPr>
        <p:spPr>
          <a:xfrm>
            <a:off x="1128403" y="3564467"/>
            <a:ext cx="9657109" cy="1071095"/>
          </a:xfrm>
        </p:spPr>
        <p:txBody>
          <a:bodyPr>
            <a:normAutofit/>
          </a:bodyPr>
          <a:lstStyle/>
          <a:p>
            <a:pPr latinLnBrk="0">
              <a:defRPr lang="en-US"/>
            </a:pPr>
            <a:r>
              <a:rPr lang="en-US" altLang="" sz="2400" b="1" dirty="0"/>
              <a:t>F</a:t>
            </a:r>
            <a:r>
              <a:rPr lang="en-US" altLang="" sz="2400" dirty="0"/>
              <a:t>requency, </a:t>
            </a:r>
            <a:r>
              <a:rPr lang="en-US" altLang="" sz="2400" b="1" dirty="0"/>
              <a:t>I</a:t>
            </a:r>
            <a:r>
              <a:rPr lang="en-US" altLang="" sz="2400" dirty="0"/>
              <a:t>ntensity, </a:t>
            </a:r>
            <a:r>
              <a:rPr lang="en-US" altLang="" sz="2400" b="1" dirty="0"/>
              <a:t>T</a:t>
            </a:r>
            <a:r>
              <a:rPr lang="en-US" altLang="" sz="2400" dirty="0"/>
              <a:t>ime and </a:t>
            </a:r>
            <a:r>
              <a:rPr lang="en-US" altLang="" sz="2400" b="1" dirty="0"/>
              <a:t>T</a:t>
            </a:r>
            <a:r>
              <a:rPr lang="en-US" altLang="" sz="2400" dirty="0"/>
              <a:t>ype for aerobic, muscle strengthening and multicomponent exercise.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iterate type="wd">
                                    <p:tmAbs val="10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noAutofit/>
          </a:bodyPr>
          <a:lstStyle/>
          <a:p>
            <a:pPr lvl="0">
              <a:defRPr lang="en-US"/>
            </a:pPr>
            <a:r>
              <a:rPr lang="en-US" altLang="en-US" dirty="0"/>
              <a:t>Create Your Own Exercise Program: </a:t>
            </a:r>
            <a:br>
              <a:rPr lang="en-US" altLang="en-US" dirty="0"/>
            </a:br>
            <a:r>
              <a:rPr lang="en-US" altLang="en-US" dirty="0"/>
              <a:t>Use the </a:t>
            </a:r>
            <a:r>
              <a:rPr lang="en-US" altLang="en-US" b="1" dirty="0"/>
              <a:t>FITT</a:t>
            </a:r>
            <a:r>
              <a:rPr lang="en-US" altLang="en-US" dirty="0"/>
              <a:t> Principle</a:t>
            </a:r>
          </a:p>
        </p:txBody>
      </p:sp>
      <p:sp>
        <p:nvSpPr>
          <p:cNvPr id="53254" name="Rectangle 6"/>
          <p:cNvSpPr>
            <a:spLocks noGrp="1" noChangeArrowheads="1"/>
          </p:cNvSpPr>
          <p:nvPr>
            <p:ph type="body" idx="1"/>
          </p:nvPr>
        </p:nvSpPr>
        <p:spPr>
          <a:xfrm>
            <a:off x="1130271" y="2171769"/>
            <a:ext cx="8079990" cy="3294576"/>
          </a:xfrm>
        </p:spPr>
        <p:txBody>
          <a:bodyPr>
            <a:normAutofit fontScale="85000" lnSpcReduction="20000"/>
          </a:bodyPr>
          <a:lstStyle/>
          <a:p>
            <a:pPr lvl="0">
              <a:defRPr lang="en-US"/>
            </a:pPr>
            <a:r>
              <a:rPr lang="en-US" altLang="en-US" sz="2400" b="1" dirty="0"/>
              <a:t>FREQUENCY</a:t>
            </a:r>
          </a:p>
          <a:p>
            <a:pPr lvl="1">
              <a:defRPr lang="en-US"/>
            </a:pPr>
            <a:r>
              <a:rPr lang="en-US" altLang="en-US" sz="2000" dirty="0"/>
              <a:t>the number of times you engage in the activity per week</a:t>
            </a:r>
          </a:p>
          <a:p>
            <a:pPr lvl="0">
              <a:defRPr lang="en-US"/>
            </a:pPr>
            <a:r>
              <a:rPr lang="en-US" altLang="en-US" sz="2400" b="1" dirty="0"/>
              <a:t>INTENSITY</a:t>
            </a:r>
          </a:p>
          <a:p>
            <a:pPr lvl="1">
              <a:defRPr lang="en-US"/>
            </a:pPr>
            <a:r>
              <a:rPr lang="en-US" altLang="en-US" sz="2000" dirty="0"/>
              <a:t>how hard your workout must be to achieve the desired results</a:t>
            </a:r>
          </a:p>
          <a:p>
            <a:pPr lvl="0">
              <a:defRPr lang="en-US"/>
            </a:pPr>
            <a:r>
              <a:rPr lang="en-US" altLang="en-US" sz="2400" b="1" dirty="0"/>
              <a:t>TIME</a:t>
            </a:r>
          </a:p>
          <a:p>
            <a:pPr lvl="1">
              <a:defRPr lang="en-US"/>
            </a:pPr>
            <a:r>
              <a:rPr lang="en-US" altLang="en-US" sz="2000" dirty="0"/>
              <a:t>how many minutes or repetitions of an exercise are required to attain the desired fitness level</a:t>
            </a:r>
          </a:p>
          <a:p>
            <a:pPr lvl="0">
              <a:defRPr lang="en-US"/>
            </a:pPr>
            <a:r>
              <a:rPr lang="en-US" altLang="en-US" sz="2400" b="1" dirty="0"/>
              <a:t>TYPE</a:t>
            </a:r>
          </a:p>
          <a:p>
            <a:pPr lvl="1">
              <a:defRPr lang="en-US"/>
            </a:pPr>
            <a:r>
              <a:rPr lang="en-US" altLang="en-US" sz="2000" dirty="0"/>
              <a:t>what kind of exercise should be done</a:t>
            </a:r>
          </a:p>
        </p:txBody>
      </p:sp>
      <p:pic>
        <p:nvPicPr>
          <p:cNvPr id="5" name="Picture 4" descr="A screenshot of a social media post  Description generated with very high confidence"/>
          <p:cNvPicPr>
            <a:picLocks noChangeAspect="1"/>
          </p:cNvPicPr>
          <p:nvPr/>
        </p:nvPicPr>
        <p:blipFill rotWithShape="1">
          <a:blip r:embed="rId3"/>
          <a:srcRect t="10530" r="85810" b="10430"/>
          <a:stretch>
            <a:fillRect/>
          </a:stretch>
        </p:blipFill>
        <p:spPr>
          <a:xfrm>
            <a:off x="9210261" y="930741"/>
            <a:ext cx="2372139" cy="4916513"/>
          </a:xfrm>
          <a:prstGeom prst="rect">
            <a:avLst/>
          </a:prstGeom>
        </p:spPr>
      </p:pic>
      <p:sp>
        <p:nvSpPr>
          <p:cNvPr id="2" name="Slide Number Placeholder 1"/>
          <p:cNvSpPr>
            <a:spLocks noGrp="1"/>
          </p:cNvSpPr>
          <p:nvPr>
            <p:ph type="sldNum" sz="quarter" idx="12"/>
          </p:nvPr>
        </p:nvSpPr>
        <p:spPr/>
        <p:txBody>
          <a:bodyPr/>
          <a:lstStyle/>
          <a:p>
            <a:pPr lvl="0">
              <a:defRPr lang="en-US"/>
            </a:pPr>
            <a:fld id="{6D22F896-40B5-4ADD-8801-0D06FADFA095}" type="slidenum">
              <a:rPr lang="en-US"/>
              <a:pPr lvl="0">
                <a:defRPr lang="en-US"/>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5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25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2"/>
          <a:srcRect r="57708"/>
          <a:stretch/>
        </p:blipFill>
        <p:spPr>
          <a:xfrm>
            <a:off x="1130270" y="796439"/>
            <a:ext cx="5804452"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Likely 5, 6 or 7 days per week may be most effective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Inactive adults may need to start with 5 minutes several time per day and 5, 6 or 7 days per week</a:t>
            </a:r>
          </a:p>
        </p:txBody>
      </p:sp>
      <p:sp>
        <p:nvSpPr>
          <p:cNvPr id="6" name="Rectangle 5">
            <a:extLst>
              <a:ext uri="{FF2B5EF4-FFF2-40B4-BE49-F238E27FC236}">
                <a16:creationId xmlns:a16="http://schemas.microsoft.com/office/drawing/2014/main" id="{3F80E297-5831-4B92-94D6-1F450E7BED9B}"/>
              </a:ext>
            </a:extLst>
          </p:cNvPr>
          <p:cNvSpPr/>
          <p:nvPr/>
        </p:nvSpPr>
        <p:spPr>
          <a:xfrm>
            <a:off x="3216536" y="2463501"/>
            <a:ext cx="3216537" cy="2979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5C1CF5F-7EA0-4E94-9796-185C9D4690BE}"/>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35190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3"/>
          <a:srcRect r="57708"/>
          <a:stretch/>
        </p:blipFill>
        <p:spPr>
          <a:xfrm>
            <a:off x="1130270" y="796439"/>
            <a:ext cx="5804452"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5078313"/>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talk test, perceived exertion or heart rate</a:t>
            </a:r>
          </a:p>
          <a:p>
            <a:pPr marL="742950" lvl="1" indent="-285750">
              <a:buFont typeface="Arial" panose="020B0604020202020204" pitchFamily="34" charset="0"/>
              <a:buChar char="•"/>
            </a:pPr>
            <a:r>
              <a:rPr lang="en-US" sz="1600" u="sng" dirty="0">
                <a:hlinkClick r:id="rId4"/>
              </a:rPr>
              <a:t>www.cdc.gov/physicalactivity/basics/measuring/index.html</a:t>
            </a:r>
            <a:endParaRPr lang="en-US" sz="16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Moderate would allow some talking. </a:t>
            </a:r>
            <a:r>
              <a:rPr lang="en-US" sz="2000" b="1" dirty="0">
                <a:hlinkClick r:id="rId5"/>
              </a:rPr>
              <a:t>You would not be able to sing. </a:t>
            </a:r>
            <a:endParaRPr lang="en-US" sz="2000" b="1" dirty="0"/>
          </a:p>
          <a:p>
            <a:pPr marL="742950" lvl="1" indent="-285750">
              <a:buFont typeface="Arial" panose="020B0604020202020204" pitchFamily="34" charset="0"/>
              <a:buChar char="•"/>
            </a:pPr>
            <a:r>
              <a:rPr lang="en-US" sz="2000" dirty="0"/>
              <a:t>50% to 70% of MHR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Vigorous would </a:t>
            </a:r>
            <a:r>
              <a:rPr lang="en-US" sz="2000" b="1" dirty="0">
                <a:hlinkClick r:id="rId6"/>
              </a:rPr>
              <a:t>make talking difficult</a:t>
            </a:r>
            <a:endParaRPr lang="en-US" sz="2000" b="1" dirty="0"/>
          </a:p>
          <a:p>
            <a:pPr marL="742950" lvl="1" indent="-285750">
              <a:buFont typeface="Arial" panose="020B0604020202020204" pitchFamily="34" charset="0"/>
              <a:buChar char="•"/>
            </a:pPr>
            <a:r>
              <a:rPr lang="en-US" sz="2000" dirty="0"/>
              <a:t>70% to 85% of MHR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Moderate may be best for brain health</a:t>
            </a:r>
          </a:p>
          <a:p>
            <a:pPr marL="285750" indent="-285750">
              <a:buFont typeface="Arial" panose="020B0604020202020204" pitchFamily="34" charset="0"/>
              <a:buChar char="•"/>
            </a:pPr>
            <a:endParaRPr lang="en-US" sz="1200" dirty="0"/>
          </a:p>
        </p:txBody>
      </p:sp>
      <p:sp>
        <p:nvSpPr>
          <p:cNvPr id="6" name="Rectangle 5">
            <a:extLst>
              <a:ext uri="{FF2B5EF4-FFF2-40B4-BE49-F238E27FC236}">
                <a16:creationId xmlns:a16="http://schemas.microsoft.com/office/drawing/2014/main" id="{3F80E297-5831-4B92-94D6-1F450E7BED9B}"/>
              </a:ext>
            </a:extLst>
          </p:cNvPr>
          <p:cNvSpPr/>
          <p:nvPr/>
        </p:nvSpPr>
        <p:spPr>
          <a:xfrm>
            <a:off x="3216536" y="3267185"/>
            <a:ext cx="3216537" cy="2176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A3281F-0CEA-4E6E-9984-84BA2F968D5E}"/>
              </a:ext>
            </a:extLst>
          </p:cNvPr>
          <p:cNvSpPr/>
          <p:nvPr/>
        </p:nvSpPr>
        <p:spPr>
          <a:xfrm>
            <a:off x="3216535" y="1717786"/>
            <a:ext cx="3216537" cy="68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9116341-58F0-40CB-A2E7-0E4700C7908C}"/>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4469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3"/>
          <a:srcRect r="57708"/>
          <a:stretch/>
        </p:blipFill>
        <p:spPr>
          <a:xfrm>
            <a:off x="1130270" y="796439"/>
            <a:ext cx="5804452"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4308872"/>
          </a:xfrm>
          <a:prstGeom prst="rect">
            <a:avLst/>
          </a:prstGeom>
          <a:noFill/>
        </p:spPr>
        <p:txBody>
          <a:bodyPr wrap="square" rtlCol="0">
            <a:spAutoFit/>
          </a:bodyPr>
          <a:lstStyle/>
          <a:p>
            <a:r>
              <a:rPr lang="en-US" sz="2000" dirty="0"/>
              <a:t>For substantial health benefits, adults should do</a:t>
            </a:r>
          </a:p>
          <a:p>
            <a:endParaRPr lang="en-US" sz="1400" dirty="0"/>
          </a:p>
          <a:p>
            <a:pPr marL="342900" indent="-342900">
              <a:buFont typeface="Arial" panose="020B0604020202020204" pitchFamily="34" charset="0"/>
              <a:buChar char="•"/>
            </a:pPr>
            <a:r>
              <a:rPr lang="en-US" sz="2000" b="1" dirty="0"/>
              <a:t>150</a:t>
            </a:r>
            <a:r>
              <a:rPr lang="en-US" sz="2000" dirty="0"/>
              <a:t> </a:t>
            </a:r>
            <a:r>
              <a:rPr lang="en-US" sz="2000" b="1" dirty="0"/>
              <a:t>to</a:t>
            </a:r>
            <a:r>
              <a:rPr lang="en-US" sz="2000" dirty="0"/>
              <a:t> </a:t>
            </a:r>
            <a:r>
              <a:rPr lang="en-US" sz="2000" b="1" dirty="0"/>
              <a:t>300</a:t>
            </a:r>
            <a:r>
              <a:rPr lang="en-US" sz="2000" dirty="0"/>
              <a:t> minutes a week of </a:t>
            </a:r>
            <a:r>
              <a:rPr lang="en-US" sz="2000" b="1" dirty="0"/>
              <a:t>moderate</a:t>
            </a:r>
            <a:r>
              <a:rPr lang="en-US" sz="2000" dirty="0"/>
              <a:t>-intensity, 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75</a:t>
            </a:r>
            <a:r>
              <a:rPr lang="en-US" sz="2000" dirty="0"/>
              <a:t> </a:t>
            </a:r>
            <a:r>
              <a:rPr lang="en-US" sz="2000" b="1" dirty="0"/>
              <a:t>to</a:t>
            </a:r>
            <a:r>
              <a:rPr lang="en-US" sz="2000" dirty="0"/>
              <a:t> </a:t>
            </a:r>
            <a:r>
              <a:rPr lang="en-US" sz="2000" b="1" dirty="0"/>
              <a:t>150</a:t>
            </a:r>
            <a:r>
              <a:rPr lang="en-US" sz="2000" dirty="0"/>
              <a:t> minutes a week of </a:t>
            </a:r>
            <a:r>
              <a:rPr lang="en-US" sz="2000" b="1" dirty="0"/>
              <a:t>vigorous</a:t>
            </a:r>
            <a:r>
              <a:rPr lang="en-US" sz="2000" dirty="0"/>
              <a:t>-intensity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Aerobic activity should be performed in episodes of at least </a:t>
            </a:r>
            <a:r>
              <a:rPr lang="en-US" sz="2000" b="1" dirty="0"/>
              <a:t>10</a:t>
            </a:r>
            <a:r>
              <a:rPr lang="en-US" sz="2000" dirty="0"/>
              <a:t> minutes, and preferably, spread throughout the week.</a:t>
            </a:r>
          </a:p>
        </p:txBody>
      </p:sp>
      <p:sp>
        <p:nvSpPr>
          <p:cNvPr id="6" name="Rectangle 5">
            <a:extLst>
              <a:ext uri="{FF2B5EF4-FFF2-40B4-BE49-F238E27FC236}">
                <a16:creationId xmlns:a16="http://schemas.microsoft.com/office/drawing/2014/main" id="{3F80E297-5831-4B92-94D6-1F450E7BED9B}"/>
              </a:ext>
            </a:extLst>
          </p:cNvPr>
          <p:cNvSpPr/>
          <p:nvPr/>
        </p:nvSpPr>
        <p:spPr>
          <a:xfrm>
            <a:off x="3216536" y="4459357"/>
            <a:ext cx="3216537" cy="984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A3281F-0CEA-4E6E-9984-84BA2F968D5E}"/>
              </a:ext>
            </a:extLst>
          </p:cNvPr>
          <p:cNvSpPr/>
          <p:nvPr/>
        </p:nvSpPr>
        <p:spPr>
          <a:xfrm>
            <a:off x="3216535" y="1717785"/>
            <a:ext cx="3216537" cy="159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30EF2BD-E469-4A94-B87D-EA12AAF06369}"/>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1279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CE9E-4C03-4C80-812D-FADCECB2952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6B0983F-3641-4EE5-BF99-F602D89C3947}"/>
              </a:ext>
            </a:extLst>
          </p:cNvPr>
          <p:cNvSpPr>
            <a:spLocks noGrp="1"/>
          </p:cNvSpPr>
          <p:nvPr>
            <p:ph idx="1"/>
          </p:nvPr>
        </p:nvSpPr>
        <p:spPr>
          <a:xfrm>
            <a:off x="1130271" y="2171768"/>
            <a:ext cx="8787806" cy="3732907"/>
          </a:xfrm>
        </p:spPr>
        <p:txBody>
          <a:bodyPr>
            <a:normAutofit fontScale="92500"/>
          </a:bodyPr>
          <a:lstStyle/>
          <a:p>
            <a:r>
              <a:rPr lang="en-US" sz="3200" dirty="0"/>
              <a:t>Participants will be able to:</a:t>
            </a:r>
          </a:p>
          <a:p>
            <a:pPr marL="971550" lvl="1" indent="-514350">
              <a:buFont typeface="+mj-lt"/>
              <a:buAutoNum type="arabicPeriod"/>
            </a:pPr>
            <a:r>
              <a:rPr lang="en-US" sz="2800" dirty="0"/>
              <a:t>Consider selecting one (1) type of exercise to start or improve</a:t>
            </a:r>
          </a:p>
          <a:p>
            <a:pPr marL="971550" lvl="1" indent="-514350">
              <a:buFont typeface="+mj-lt"/>
              <a:buAutoNum type="arabicPeriod"/>
            </a:pPr>
            <a:r>
              <a:rPr lang="en-US" sz="2800" dirty="0"/>
              <a:t>Use the </a:t>
            </a:r>
            <a:r>
              <a:rPr lang="en-US" sz="2800" b="1" dirty="0"/>
              <a:t>SMART</a:t>
            </a:r>
            <a:r>
              <a:rPr lang="en-US" sz="2800" dirty="0"/>
              <a:t> system to set an exercise goal</a:t>
            </a:r>
          </a:p>
          <a:p>
            <a:pPr marL="971550" lvl="1" indent="-514350">
              <a:buFont typeface="+mj-lt"/>
              <a:buAutoNum type="arabicPeriod"/>
            </a:pPr>
            <a:r>
              <a:rPr lang="en-US" sz="2800" dirty="0"/>
              <a:t>Be able to describe the </a:t>
            </a:r>
            <a:r>
              <a:rPr lang="en-US" sz="2800" b="1" dirty="0"/>
              <a:t>FITT</a:t>
            </a:r>
            <a:r>
              <a:rPr lang="en-US" sz="2800" dirty="0"/>
              <a:t> components used for a safe and effective exercise program</a:t>
            </a:r>
          </a:p>
          <a:p>
            <a:pPr lvl="2"/>
            <a:r>
              <a:rPr lang="en-US" sz="2400" b="1" dirty="0"/>
              <a:t>F</a:t>
            </a:r>
            <a:r>
              <a:rPr lang="en-US" sz="2400" dirty="0"/>
              <a:t>requency, </a:t>
            </a:r>
            <a:r>
              <a:rPr lang="en-US" sz="2400" b="1" dirty="0"/>
              <a:t>I</a:t>
            </a:r>
            <a:r>
              <a:rPr lang="en-US" sz="2400" dirty="0"/>
              <a:t>ntensity, </a:t>
            </a:r>
            <a:r>
              <a:rPr lang="en-US" sz="2400" b="1" dirty="0"/>
              <a:t>T</a:t>
            </a:r>
            <a:r>
              <a:rPr lang="en-US" sz="2400" dirty="0"/>
              <a:t>ime, </a:t>
            </a:r>
            <a:r>
              <a:rPr lang="en-US" sz="2400" b="1" dirty="0"/>
              <a:t>T</a:t>
            </a:r>
            <a:r>
              <a:rPr lang="en-US" sz="2400" dirty="0"/>
              <a:t>ype</a:t>
            </a:r>
          </a:p>
          <a:p>
            <a:pPr lvl="1"/>
            <a:endParaRPr lang="en-US" dirty="0"/>
          </a:p>
        </p:txBody>
      </p:sp>
      <p:sp>
        <p:nvSpPr>
          <p:cNvPr id="5" name="Slide Number Placeholder 4">
            <a:extLst>
              <a:ext uri="{FF2B5EF4-FFF2-40B4-BE49-F238E27FC236}">
                <a16:creationId xmlns:a16="http://schemas.microsoft.com/office/drawing/2014/main" id="{0A4E468F-C869-4CF5-B1F7-18994A35BE1C}"/>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descr="A screenshot of a cell phone&#10;&#10;Description generated with high confidence">
            <a:extLst>
              <a:ext uri="{FF2B5EF4-FFF2-40B4-BE49-F238E27FC236}">
                <a16:creationId xmlns:a16="http://schemas.microsoft.com/office/drawing/2014/main" id="{5F98F26F-6CE4-450F-80DC-104CBD2468BA}"/>
              </a:ext>
            </a:extLst>
          </p:cNvPr>
          <p:cNvPicPr>
            <a:picLocks noChangeAspect="1"/>
          </p:cNvPicPr>
          <p:nvPr/>
        </p:nvPicPr>
        <p:blipFill>
          <a:blip r:embed="rId2"/>
          <a:stretch>
            <a:fillRect/>
          </a:stretch>
        </p:blipFill>
        <p:spPr>
          <a:xfrm>
            <a:off x="9992414" y="2285126"/>
            <a:ext cx="1075799" cy="1360570"/>
          </a:xfrm>
          <a:prstGeom prst="rect">
            <a:avLst/>
          </a:prstGeom>
        </p:spPr>
      </p:pic>
      <p:pic>
        <p:nvPicPr>
          <p:cNvPr id="7" name="Picture 6" descr="A screenshot of a social media post&#10;&#10;Description generated with very high confidence">
            <a:extLst>
              <a:ext uri="{FF2B5EF4-FFF2-40B4-BE49-F238E27FC236}">
                <a16:creationId xmlns:a16="http://schemas.microsoft.com/office/drawing/2014/main" id="{00FBDA42-E7FA-4DD0-97CC-21566FC2A5DF}"/>
              </a:ext>
            </a:extLst>
          </p:cNvPr>
          <p:cNvPicPr>
            <a:picLocks noChangeAspect="1"/>
          </p:cNvPicPr>
          <p:nvPr/>
        </p:nvPicPr>
        <p:blipFill rotWithShape="1">
          <a:blip r:embed="rId3"/>
          <a:srcRect t="10527" r="85806" b="10432"/>
          <a:stretch/>
        </p:blipFill>
        <p:spPr>
          <a:xfrm>
            <a:off x="9992414" y="3789977"/>
            <a:ext cx="1075799" cy="2229708"/>
          </a:xfrm>
          <a:prstGeom prst="rect">
            <a:avLst/>
          </a:prstGeom>
        </p:spPr>
      </p:pic>
    </p:spTree>
    <p:extLst>
      <p:ext uri="{BB962C8B-B14F-4D97-AF65-F5344CB8AC3E}">
        <p14:creationId xmlns:p14="http://schemas.microsoft.com/office/powerpoint/2010/main" val="14751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3"/>
          <a:srcRect r="57708"/>
          <a:stretch/>
        </p:blipFill>
        <p:spPr>
          <a:xfrm>
            <a:off x="1130270" y="796439"/>
            <a:ext cx="5804452"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5001369"/>
          </a:xfrm>
          <a:prstGeom prst="rect">
            <a:avLst/>
          </a:prstGeom>
          <a:noFill/>
        </p:spPr>
        <p:txBody>
          <a:bodyPr wrap="square" rtlCol="0">
            <a:spAutoFit/>
          </a:bodyPr>
          <a:lstStyle/>
          <a:p>
            <a:pPr marL="285750" indent="-285750">
              <a:buFont typeface="Arial" panose="020B0604020202020204" pitchFamily="34" charset="0"/>
              <a:buChar char="•"/>
            </a:pPr>
            <a:r>
              <a:rPr lang="en-US" sz="2000" dirty="0"/>
              <a:t>Most rhythmic &amp; continuous</a:t>
            </a:r>
          </a:p>
          <a:p>
            <a:pPr marL="742950" lvl="1" indent="-285750">
              <a:buFont typeface="Arial" panose="020B0604020202020204" pitchFamily="34" charset="0"/>
              <a:buChar char="•"/>
            </a:pPr>
            <a:r>
              <a:rPr lang="en-US" sz="2000" dirty="0"/>
              <a:t>Walking</a:t>
            </a:r>
          </a:p>
          <a:p>
            <a:pPr marL="742950" lvl="1" indent="-285750">
              <a:buFont typeface="Arial" panose="020B0604020202020204" pitchFamily="34" charset="0"/>
              <a:buChar char="•"/>
            </a:pPr>
            <a:r>
              <a:rPr lang="en-US" sz="2000" dirty="0"/>
              <a:t>Cycling – indoor, road, paths, trails</a:t>
            </a:r>
          </a:p>
          <a:p>
            <a:pPr marL="742950" lvl="1" indent="-285750">
              <a:buFont typeface="Arial" panose="020B0604020202020204" pitchFamily="34" charset="0"/>
              <a:buChar char="•"/>
            </a:pPr>
            <a:r>
              <a:rPr lang="en-US" sz="2000" dirty="0"/>
              <a:t>Swimming</a:t>
            </a:r>
          </a:p>
          <a:p>
            <a:pPr marL="742950" lvl="1" indent="-285750">
              <a:buFont typeface="Arial" panose="020B0604020202020204" pitchFamily="34" charset="0"/>
              <a:buChar char="•"/>
            </a:pPr>
            <a:r>
              <a:rPr lang="en-US" sz="2000" dirty="0"/>
              <a:t>Rowing</a:t>
            </a:r>
          </a:p>
          <a:p>
            <a:pPr marL="742950" lvl="1" indent="-285750">
              <a:buFont typeface="Arial" panose="020B0604020202020204" pitchFamily="34" charset="0"/>
              <a:buChar char="•"/>
            </a:pPr>
            <a:r>
              <a:rPr lang="en-US" sz="2000" dirty="0"/>
              <a:t>Jogging</a:t>
            </a:r>
          </a:p>
          <a:p>
            <a:pPr marL="742950" lvl="1" indent="-285750">
              <a:buFont typeface="Arial" panose="020B0604020202020204" pitchFamily="34" charset="0"/>
              <a:buChar char="•"/>
            </a:pPr>
            <a:r>
              <a:rPr lang="en-US" sz="2000" dirty="0"/>
              <a:t>Water aerobics</a:t>
            </a:r>
          </a:p>
          <a:p>
            <a:pPr marL="742950" lvl="1" indent="-285750">
              <a:buFont typeface="Arial" panose="020B0604020202020204" pitchFamily="34" charset="0"/>
              <a:buChar char="•"/>
            </a:pPr>
            <a:r>
              <a:rPr lang="en-US" sz="2000" dirty="0"/>
              <a:t>Aerobic dance</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sz="2000" dirty="0"/>
              <a:t>Others (some stop &amp; go)</a:t>
            </a:r>
          </a:p>
          <a:p>
            <a:pPr marL="742950" lvl="1" indent="-285750">
              <a:buFont typeface="Arial" panose="020B0604020202020204" pitchFamily="34" charset="0"/>
              <a:buChar char="•"/>
            </a:pPr>
            <a:r>
              <a:rPr lang="en-US" sz="2000" dirty="0"/>
              <a:t>Tennis, pickleball</a:t>
            </a:r>
          </a:p>
          <a:p>
            <a:pPr marL="742950" lvl="1" indent="-285750">
              <a:buFont typeface="Arial" panose="020B0604020202020204" pitchFamily="34" charset="0"/>
              <a:buChar char="•"/>
            </a:pPr>
            <a:r>
              <a:rPr lang="en-US" sz="2000" dirty="0"/>
              <a:t>Pushing lawnmower</a:t>
            </a:r>
          </a:p>
          <a:p>
            <a:pPr marL="742950" lvl="1" indent="-285750">
              <a:buFont typeface="Arial" panose="020B0604020202020204" pitchFamily="34" charset="0"/>
              <a:buChar char="•"/>
            </a:pPr>
            <a:r>
              <a:rPr lang="en-US" sz="2000" dirty="0"/>
              <a:t>Golf without cart</a:t>
            </a:r>
          </a:p>
          <a:p>
            <a:pPr marL="742950" lvl="1" indent="-285750">
              <a:buFont typeface="Arial" panose="020B0604020202020204" pitchFamily="34" charset="0"/>
              <a:buChar char="•"/>
            </a:pPr>
            <a:r>
              <a:rPr lang="en-US" sz="2000" dirty="0"/>
              <a:t>Gardening</a:t>
            </a:r>
          </a:p>
          <a:p>
            <a:pPr marL="742950" lvl="1"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a:hlinkClick r:id="rId4"/>
              </a:rPr>
              <a:t>PA Guidelines Video</a:t>
            </a:r>
            <a:r>
              <a:rPr lang="en-US" dirty="0"/>
              <a:t> </a:t>
            </a:r>
            <a:r>
              <a:rPr lang="en-US" sz="1200" dirty="0"/>
              <a:t>(4:46 min)</a:t>
            </a:r>
            <a:endParaRPr lang="en-US" dirty="0"/>
          </a:p>
        </p:txBody>
      </p:sp>
      <p:sp>
        <p:nvSpPr>
          <p:cNvPr id="6" name="Rectangle 5">
            <a:extLst>
              <a:ext uri="{FF2B5EF4-FFF2-40B4-BE49-F238E27FC236}">
                <a16:creationId xmlns:a16="http://schemas.microsoft.com/office/drawing/2014/main" id="{3F80E297-5831-4B92-94D6-1F450E7BED9B}"/>
              </a:ext>
            </a:extLst>
          </p:cNvPr>
          <p:cNvSpPr/>
          <p:nvPr/>
        </p:nvSpPr>
        <p:spPr>
          <a:xfrm>
            <a:off x="3216536" y="1688951"/>
            <a:ext cx="3216537" cy="275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5C1CF5F-7EA0-4E94-9796-185C9D4690BE}"/>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72516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CA0AD-73E1-4637-96F4-33AB247BE463}"/>
              </a:ext>
            </a:extLst>
          </p:cNvPr>
          <p:cNvSpPr>
            <a:spLocks noGrp="1"/>
          </p:cNvSpPr>
          <p:nvPr>
            <p:ph type="title"/>
          </p:nvPr>
        </p:nvSpPr>
        <p:spPr>
          <a:xfrm>
            <a:off x="1130270" y="953324"/>
            <a:ext cx="3798569" cy="1435546"/>
          </a:xfrm>
        </p:spPr>
        <p:txBody>
          <a:bodyPr>
            <a:normAutofit/>
          </a:bodyPr>
          <a:lstStyle/>
          <a:p>
            <a:r>
              <a:rPr lang="en-US" dirty="0"/>
              <a:t>Walk, Jog, Bike, Wheelchair Rossmoor</a:t>
            </a:r>
          </a:p>
        </p:txBody>
      </p:sp>
      <p:sp>
        <p:nvSpPr>
          <p:cNvPr id="2" name="Slide Number Placeholder 1">
            <a:extLst>
              <a:ext uri="{FF2B5EF4-FFF2-40B4-BE49-F238E27FC236}">
                <a16:creationId xmlns:a16="http://schemas.microsoft.com/office/drawing/2014/main" id="{F295EB31-8A06-434E-9C0D-CF3261B89F55}"/>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4" name="Picture 3" descr="A picture containing text, map&#10;&#10;Description generated with very high confidence">
            <a:extLst>
              <a:ext uri="{FF2B5EF4-FFF2-40B4-BE49-F238E27FC236}">
                <a16:creationId xmlns:a16="http://schemas.microsoft.com/office/drawing/2014/main" id="{72538904-2679-41FE-89D8-681C5108129E}"/>
              </a:ext>
            </a:extLst>
          </p:cNvPr>
          <p:cNvPicPr>
            <a:picLocks noChangeAspect="1"/>
          </p:cNvPicPr>
          <p:nvPr/>
        </p:nvPicPr>
        <p:blipFill rotWithShape="1">
          <a:blip r:embed="rId2"/>
          <a:srcRect t="21" b="87"/>
          <a:stretch/>
        </p:blipFill>
        <p:spPr>
          <a:xfrm>
            <a:off x="2230745" y="2537038"/>
            <a:ext cx="1597617" cy="3280410"/>
          </a:xfrm>
          <a:prstGeom prst="rect">
            <a:avLst/>
          </a:prstGeom>
          <a:ln w="38100">
            <a:solidFill>
              <a:schemeClr val="tx1"/>
            </a:solidFill>
          </a:ln>
        </p:spPr>
      </p:pic>
      <p:pic>
        <p:nvPicPr>
          <p:cNvPr id="5" name="Picture 4" descr="A picture containing text, map&#10;&#10;Description generated with very high confidence">
            <a:extLst>
              <a:ext uri="{FF2B5EF4-FFF2-40B4-BE49-F238E27FC236}">
                <a16:creationId xmlns:a16="http://schemas.microsoft.com/office/drawing/2014/main" id="{F429240A-EAA4-4535-A94B-D93BC8C79DAC}"/>
              </a:ext>
            </a:extLst>
          </p:cNvPr>
          <p:cNvPicPr>
            <a:picLocks noChangeAspect="1"/>
          </p:cNvPicPr>
          <p:nvPr/>
        </p:nvPicPr>
        <p:blipFill rotWithShape="1">
          <a:blip r:embed="rId2"/>
          <a:srcRect l="3901" t="26245" r="5133" b="20882"/>
          <a:stretch/>
        </p:blipFill>
        <p:spPr>
          <a:xfrm>
            <a:off x="5419493" y="854003"/>
            <a:ext cx="4939990" cy="5902269"/>
          </a:xfrm>
          <a:prstGeom prst="rect">
            <a:avLst/>
          </a:prstGeom>
          <a:ln>
            <a:solidFill>
              <a:schemeClr val="tx1"/>
            </a:solidFill>
          </a:ln>
        </p:spPr>
      </p:pic>
      <p:grpSp>
        <p:nvGrpSpPr>
          <p:cNvPr id="8" name="Group 7">
            <a:extLst>
              <a:ext uri="{FF2B5EF4-FFF2-40B4-BE49-F238E27FC236}">
                <a16:creationId xmlns:a16="http://schemas.microsoft.com/office/drawing/2014/main" id="{FEC9B209-41EF-43BC-9626-BEF2C5660F4F}"/>
              </a:ext>
            </a:extLst>
          </p:cNvPr>
          <p:cNvGrpSpPr/>
          <p:nvPr/>
        </p:nvGrpSpPr>
        <p:grpSpPr>
          <a:xfrm>
            <a:off x="8117632" y="2002549"/>
            <a:ext cx="1670179" cy="386322"/>
            <a:chOff x="8117632" y="2002549"/>
            <a:chExt cx="1670179" cy="386322"/>
          </a:xfrm>
        </p:grpSpPr>
        <p:sp>
          <p:nvSpPr>
            <p:cNvPr id="7" name="Speech Bubble: Rectangle 6">
              <a:extLst>
                <a:ext uri="{FF2B5EF4-FFF2-40B4-BE49-F238E27FC236}">
                  <a16:creationId xmlns:a16="http://schemas.microsoft.com/office/drawing/2014/main" id="{643D00A0-A555-434E-AC3A-1073FFCF9FF9}"/>
                </a:ext>
              </a:extLst>
            </p:cNvPr>
            <p:cNvSpPr/>
            <p:nvPr/>
          </p:nvSpPr>
          <p:spPr>
            <a:xfrm>
              <a:off x="8117632" y="2002549"/>
              <a:ext cx="1670179" cy="386322"/>
            </a:xfrm>
            <a:prstGeom prst="wedgeRectCallout">
              <a:avLst>
                <a:gd name="adj1" fmla="val -47649"/>
                <a:gd name="adj2" fmla="val 1856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B7FBAB-D992-408E-B51C-D9711FDDE29E}"/>
                </a:ext>
              </a:extLst>
            </p:cNvPr>
            <p:cNvSpPr txBox="1"/>
            <p:nvPr/>
          </p:nvSpPr>
          <p:spPr>
            <a:xfrm>
              <a:off x="8181994" y="2002549"/>
              <a:ext cx="1598515" cy="369332"/>
            </a:xfrm>
            <a:prstGeom prst="rect">
              <a:avLst/>
            </a:prstGeom>
            <a:noFill/>
          </p:spPr>
          <p:txBody>
            <a:bodyPr wrap="none" rtlCol="0">
              <a:spAutoFit/>
            </a:bodyPr>
            <a:lstStyle/>
            <a:p>
              <a:r>
                <a:rPr lang="en-US" dirty="0"/>
                <a:t>7.5 mile loop</a:t>
              </a:r>
            </a:p>
          </p:txBody>
        </p:sp>
      </p:grpSp>
    </p:spTree>
    <p:extLst>
      <p:ext uri="{BB962C8B-B14F-4D97-AF65-F5344CB8AC3E}">
        <p14:creationId xmlns:p14="http://schemas.microsoft.com/office/powerpoint/2010/main" val="6486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2"/>
          <a:srcRect r="85958"/>
          <a:stretch/>
        </p:blipFill>
        <p:spPr>
          <a:xfrm>
            <a:off x="1130270" y="796439"/>
            <a:ext cx="1927255"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t>Every 3</a:t>
            </a:r>
            <a:r>
              <a:rPr lang="en-US" sz="2200" baseline="30000" dirty="0"/>
              <a:t>rd</a:t>
            </a:r>
            <a:r>
              <a:rPr lang="en-US" sz="2200" dirty="0"/>
              <a:t> or 4</a:t>
            </a:r>
            <a:r>
              <a:rPr lang="en-US" sz="2200" baseline="30000" dirty="0"/>
              <a:t>th</a:t>
            </a:r>
            <a:r>
              <a:rPr lang="en-US" sz="2200" dirty="0"/>
              <a:t> day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DOMS – Delayed Onset Muscle Soreness</a:t>
            </a:r>
          </a:p>
          <a:p>
            <a:pPr marL="800100" lvl="1" indent="-342900">
              <a:buFont typeface="Arial" panose="020B0604020202020204" pitchFamily="34" charset="0"/>
              <a:buChar char="•"/>
            </a:pPr>
            <a:r>
              <a:rPr lang="en-US" sz="2200" dirty="0"/>
              <a:t>If use resistance to your RM (</a:t>
            </a:r>
            <a:r>
              <a:rPr lang="en-US" sz="2200" b="1" dirty="0"/>
              <a:t>R</a:t>
            </a:r>
            <a:r>
              <a:rPr lang="en-US" sz="2200" dirty="0"/>
              <a:t>epetitions </a:t>
            </a:r>
            <a:r>
              <a:rPr lang="en-US" sz="2200" b="1" dirty="0"/>
              <a:t>M</a:t>
            </a:r>
            <a:r>
              <a:rPr lang="en-US" sz="2200" dirty="0"/>
              <a:t>aximum, can’t do another repetition in same form as first repetition)</a:t>
            </a:r>
          </a:p>
          <a:p>
            <a:pPr marL="800100" lvl="1" indent="-342900">
              <a:buFont typeface="Arial" panose="020B0604020202020204" pitchFamily="34" charset="0"/>
              <a:buChar char="•"/>
            </a:pPr>
            <a:r>
              <a:rPr lang="en-US" sz="2200" dirty="0"/>
              <a:t>May get DOMS</a:t>
            </a:r>
          </a:p>
          <a:p>
            <a:pPr marL="1257300" lvl="2" indent="-342900">
              <a:buFont typeface="Arial" panose="020B0604020202020204" pitchFamily="34" charset="0"/>
              <a:buChar char="•"/>
            </a:pPr>
            <a:r>
              <a:rPr lang="en-US" sz="2200" dirty="0"/>
              <a:t>Complete recovery likely by 3</a:t>
            </a:r>
            <a:r>
              <a:rPr lang="en-US" sz="2200" baseline="30000" dirty="0"/>
              <a:t>rd</a:t>
            </a:r>
            <a:r>
              <a:rPr lang="en-US" sz="2200" dirty="0"/>
              <a:t> or 4</a:t>
            </a:r>
            <a:r>
              <a:rPr lang="en-US" sz="2200" baseline="30000" dirty="0"/>
              <a:t>th</a:t>
            </a:r>
            <a:r>
              <a:rPr lang="en-US" sz="2200" dirty="0"/>
              <a:t> day</a:t>
            </a:r>
          </a:p>
        </p:txBody>
      </p:sp>
      <p:pic>
        <p:nvPicPr>
          <p:cNvPr id="9" name="Picture 8" descr="A screenshot of a social media post&#10;&#10;Description generated with very high confidence">
            <a:extLst>
              <a:ext uri="{FF2B5EF4-FFF2-40B4-BE49-F238E27FC236}">
                <a16:creationId xmlns:a16="http://schemas.microsoft.com/office/drawing/2014/main" id="{B9964ACF-6D9B-40AA-B900-34D8078C383C}"/>
              </a:ext>
            </a:extLst>
          </p:cNvPr>
          <p:cNvPicPr>
            <a:picLocks noChangeAspect="1"/>
          </p:cNvPicPr>
          <p:nvPr/>
        </p:nvPicPr>
        <p:blipFill rotWithShape="1">
          <a:blip r:embed="rId3"/>
          <a:srcRect l="42617" r="28833"/>
          <a:stretch/>
        </p:blipFill>
        <p:spPr>
          <a:xfrm>
            <a:off x="3057525" y="796439"/>
            <a:ext cx="3857246" cy="5032546"/>
          </a:xfrm>
          <a:prstGeom prst="rect">
            <a:avLst/>
          </a:prstGeom>
        </p:spPr>
      </p:pic>
      <p:sp>
        <p:nvSpPr>
          <p:cNvPr id="7" name="Rectangle 6">
            <a:extLst>
              <a:ext uri="{FF2B5EF4-FFF2-40B4-BE49-F238E27FC236}">
                <a16:creationId xmlns:a16="http://schemas.microsoft.com/office/drawing/2014/main" id="{6DA3281F-0CEA-4E6E-9984-84BA2F968D5E}"/>
              </a:ext>
            </a:extLst>
          </p:cNvPr>
          <p:cNvSpPr/>
          <p:nvPr/>
        </p:nvSpPr>
        <p:spPr>
          <a:xfrm>
            <a:off x="3216535" y="2371724"/>
            <a:ext cx="3370003" cy="305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F0E84BC-5B70-48E7-AD9C-8DA13260D7B7}"/>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279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3"/>
          <a:srcRect r="85958"/>
          <a:stretch/>
        </p:blipFill>
        <p:spPr>
          <a:xfrm>
            <a:off x="1130270" y="796439"/>
            <a:ext cx="1927255"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4462760"/>
          </a:xfrm>
          <a:prstGeom prst="rect">
            <a:avLst/>
          </a:prstGeom>
          <a:noFill/>
        </p:spPr>
        <p:txBody>
          <a:bodyPr wrap="square" rtlCol="0">
            <a:spAutoFit/>
          </a:bodyPr>
          <a:lstStyle/>
          <a:p>
            <a:pPr marL="342900" indent="-342900">
              <a:buFont typeface="Arial" panose="020B0604020202020204" pitchFamily="34" charset="0"/>
              <a:buChar char="•"/>
            </a:pPr>
            <a:r>
              <a:rPr lang="en-US" sz="2200" dirty="0"/>
              <a:t>50% of 1 RM would allow about 30 repetitions (reps)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80% of 1 RM would allow about 10 reps</a:t>
            </a:r>
          </a:p>
          <a:p>
            <a:pPr marL="342900" indent="-342900">
              <a:buFont typeface="Arial" panose="020B0604020202020204" pitchFamily="34" charset="0"/>
              <a:buChar char="•"/>
            </a:pPr>
            <a:endParaRPr lang="en-US" sz="2000" dirty="0"/>
          </a:p>
          <a:p>
            <a:r>
              <a:rPr lang="en-US" sz="2200" b="1" dirty="0"/>
              <a:t>ACSM Position Statement</a:t>
            </a:r>
            <a:r>
              <a:rPr lang="en-US" sz="2200" dirty="0"/>
              <a:t>: 8 to 12 reps per set to induce muscle fatigue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9" name="Picture 8" descr="A screenshot of a social media post&#10;&#10;Description generated with very high confidence">
            <a:extLst>
              <a:ext uri="{FF2B5EF4-FFF2-40B4-BE49-F238E27FC236}">
                <a16:creationId xmlns:a16="http://schemas.microsoft.com/office/drawing/2014/main" id="{B9964ACF-6D9B-40AA-B900-34D8078C383C}"/>
              </a:ext>
            </a:extLst>
          </p:cNvPr>
          <p:cNvPicPr>
            <a:picLocks noChangeAspect="1"/>
          </p:cNvPicPr>
          <p:nvPr/>
        </p:nvPicPr>
        <p:blipFill rotWithShape="1">
          <a:blip r:embed="rId4"/>
          <a:srcRect l="42617" r="28833"/>
          <a:stretch/>
        </p:blipFill>
        <p:spPr>
          <a:xfrm>
            <a:off x="3057525" y="796439"/>
            <a:ext cx="3857246" cy="5032546"/>
          </a:xfrm>
          <a:prstGeom prst="rect">
            <a:avLst/>
          </a:prstGeom>
        </p:spPr>
      </p:pic>
      <p:sp>
        <p:nvSpPr>
          <p:cNvPr id="7" name="Rectangle 6">
            <a:extLst>
              <a:ext uri="{FF2B5EF4-FFF2-40B4-BE49-F238E27FC236}">
                <a16:creationId xmlns:a16="http://schemas.microsoft.com/office/drawing/2014/main" id="{6DA3281F-0CEA-4E6E-9984-84BA2F968D5E}"/>
              </a:ext>
            </a:extLst>
          </p:cNvPr>
          <p:cNvSpPr/>
          <p:nvPr/>
        </p:nvSpPr>
        <p:spPr>
          <a:xfrm>
            <a:off x="3057525" y="3314700"/>
            <a:ext cx="3595523" cy="224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6994A3-372C-4C9D-B6A4-71D3F9A3B10C}"/>
              </a:ext>
            </a:extLst>
          </p:cNvPr>
          <p:cNvSpPr/>
          <p:nvPr/>
        </p:nvSpPr>
        <p:spPr>
          <a:xfrm>
            <a:off x="3134257" y="1563564"/>
            <a:ext cx="3216537" cy="984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C6C900C-4A0B-48E6-8D2C-2D6491663424}"/>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8" name="Picture 7" descr="A screenshot of a social media post of a building&#10;&#10;Description generated with very high confidence">
            <a:extLst>
              <a:ext uri="{FF2B5EF4-FFF2-40B4-BE49-F238E27FC236}">
                <a16:creationId xmlns:a16="http://schemas.microsoft.com/office/drawing/2014/main" id="{F51C58D3-9F36-4870-A2CB-E6991B101891}"/>
              </a:ext>
            </a:extLst>
          </p:cNvPr>
          <p:cNvPicPr>
            <a:picLocks noChangeAspect="1"/>
          </p:cNvPicPr>
          <p:nvPr/>
        </p:nvPicPr>
        <p:blipFill rotWithShape="1">
          <a:blip r:embed="rId5"/>
          <a:srcRect l="55392" t="65859" r="12500" b="8532"/>
          <a:stretch/>
        </p:blipFill>
        <p:spPr>
          <a:xfrm>
            <a:off x="7367197" y="4401312"/>
            <a:ext cx="3992880" cy="1328929"/>
          </a:xfrm>
          <a:prstGeom prst="rect">
            <a:avLst/>
          </a:prstGeom>
        </p:spPr>
      </p:pic>
    </p:spTree>
    <p:extLst>
      <p:ext uri="{BB962C8B-B14F-4D97-AF65-F5344CB8AC3E}">
        <p14:creationId xmlns:p14="http://schemas.microsoft.com/office/powerpoint/2010/main" val="18354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3"/>
          <a:srcRect r="85958"/>
          <a:stretch/>
        </p:blipFill>
        <p:spPr>
          <a:xfrm>
            <a:off x="1130270" y="796439"/>
            <a:ext cx="1927255"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4555093"/>
          </a:xfrm>
          <a:prstGeom prst="rect">
            <a:avLst/>
          </a:prstGeom>
          <a:noFill/>
        </p:spPr>
        <p:txBody>
          <a:bodyPr wrap="square" rtlCol="0">
            <a:spAutoFit/>
          </a:bodyPr>
          <a:lstStyle/>
          <a:p>
            <a:pPr marL="342900" indent="-342900">
              <a:buFont typeface="Arial" panose="020B0604020202020204" pitchFamily="34" charset="0"/>
              <a:buChar char="•"/>
            </a:pPr>
            <a:r>
              <a:rPr lang="en-US" sz="2200" dirty="0"/>
              <a:t>3 to 14 seconds per rep</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200" dirty="0"/>
              <a:t>10 reps at 80% 1RM intensity in 24 to 50 seconds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200" dirty="0"/>
              <a:t>30 reps at 50% 1RM intensity in 90 to 150 seconds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200" dirty="0"/>
              <a:t>4 to 6 slow repetitions with 14 seconds per repetition can be effective and safe</a:t>
            </a:r>
          </a:p>
        </p:txBody>
      </p:sp>
      <p:pic>
        <p:nvPicPr>
          <p:cNvPr id="9" name="Picture 8" descr="A screenshot of a social media post&#10;&#10;Description generated with very high confidence">
            <a:extLst>
              <a:ext uri="{FF2B5EF4-FFF2-40B4-BE49-F238E27FC236}">
                <a16:creationId xmlns:a16="http://schemas.microsoft.com/office/drawing/2014/main" id="{B9964ACF-6D9B-40AA-B900-34D8078C383C}"/>
              </a:ext>
            </a:extLst>
          </p:cNvPr>
          <p:cNvPicPr>
            <a:picLocks noChangeAspect="1"/>
          </p:cNvPicPr>
          <p:nvPr/>
        </p:nvPicPr>
        <p:blipFill rotWithShape="1">
          <a:blip r:embed="rId4"/>
          <a:srcRect l="42617" r="28833"/>
          <a:stretch/>
        </p:blipFill>
        <p:spPr>
          <a:xfrm>
            <a:off x="3057525" y="796439"/>
            <a:ext cx="3857246" cy="5032546"/>
          </a:xfrm>
          <a:prstGeom prst="rect">
            <a:avLst/>
          </a:prstGeom>
        </p:spPr>
      </p:pic>
      <p:sp>
        <p:nvSpPr>
          <p:cNvPr id="7" name="Rectangle 6">
            <a:extLst>
              <a:ext uri="{FF2B5EF4-FFF2-40B4-BE49-F238E27FC236}">
                <a16:creationId xmlns:a16="http://schemas.microsoft.com/office/drawing/2014/main" id="{6DA3281F-0CEA-4E6E-9984-84BA2F968D5E}"/>
              </a:ext>
            </a:extLst>
          </p:cNvPr>
          <p:cNvSpPr/>
          <p:nvPr/>
        </p:nvSpPr>
        <p:spPr>
          <a:xfrm>
            <a:off x="3057525" y="4310426"/>
            <a:ext cx="3370003" cy="12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6994A3-372C-4C9D-B6A4-71D3F9A3B10C}"/>
              </a:ext>
            </a:extLst>
          </p:cNvPr>
          <p:cNvSpPr/>
          <p:nvPr/>
        </p:nvSpPr>
        <p:spPr>
          <a:xfrm>
            <a:off x="3134257" y="1563564"/>
            <a:ext cx="3370003" cy="170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8DCBF3-48A6-4069-888C-17AB8A316CD4}"/>
              </a:ext>
            </a:extLst>
          </p:cNvPr>
          <p:cNvSpPr/>
          <p:nvPr/>
        </p:nvSpPr>
        <p:spPr>
          <a:xfrm>
            <a:off x="3216536" y="4459357"/>
            <a:ext cx="3287724" cy="984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77F5CAD-3387-480B-A82A-0C8429F9BF2F}"/>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5438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D65F7EEE-D0C2-4E8A-B885-6CD9A700D353}"/>
              </a:ext>
            </a:extLst>
          </p:cNvPr>
          <p:cNvPicPr>
            <a:picLocks noChangeAspect="1"/>
          </p:cNvPicPr>
          <p:nvPr/>
        </p:nvPicPr>
        <p:blipFill rotWithShape="1">
          <a:blip r:embed="rId2"/>
          <a:srcRect r="85958"/>
          <a:stretch/>
        </p:blipFill>
        <p:spPr>
          <a:xfrm>
            <a:off x="1130270" y="796439"/>
            <a:ext cx="1927255" cy="5108237"/>
          </a:xfrm>
          <a:prstGeom prst="rect">
            <a:avLst/>
          </a:prstGeom>
        </p:spPr>
      </p:pic>
      <p:sp>
        <p:nvSpPr>
          <p:cNvPr id="5" name="TextBox 4">
            <a:extLst>
              <a:ext uri="{FF2B5EF4-FFF2-40B4-BE49-F238E27FC236}">
                <a16:creationId xmlns:a16="http://schemas.microsoft.com/office/drawing/2014/main" id="{82C822EB-6861-4B0F-AA79-C82D8485E3C3}"/>
              </a:ext>
            </a:extLst>
          </p:cNvPr>
          <p:cNvSpPr txBox="1"/>
          <p:nvPr/>
        </p:nvSpPr>
        <p:spPr>
          <a:xfrm>
            <a:off x="7354958" y="1020417"/>
            <a:ext cx="4005118"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Machines, body weight, bar/dumbbells, bands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All Muscle Groups</a:t>
            </a:r>
          </a:p>
          <a:p>
            <a:pPr marL="800100" lvl="1" indent="-342900">
              <a:buFont typeface="Arial" panose="020B0604020202020204" pitchFamily="34" charset="0"/>
              <a:buChar char="•"/>
            </a:pPr>
            <a:r>
              <a:rPr lang="en-US" sz="2200" dirty="0"/>
              <a:t>Alternate exercises for</a:t>
            </a:r>
          </a:p>
          <a:p>
            <a:pPr marL="1257300" lvl="2" indent="-342900">
              <a:buFont typeface="Arial" panose="020B0604020202020204" pitchFamily="34" charset="0"/>
              <a:buChar char="•"/>
            </a:pPr>
            <a:r>
              <a:rPr lang="en-US" sz="2200" dirty="0"/>
              <a:t>Lower</a:t>
            </a:r>
          </a:p>
          <a:p>
            <a:pPr marL="1257300" lvl="2" indent="-342900">
              <a:buFont typeface="Arial" panose="020B0604020202020204" pitchFamily="34" charset="0"/>
              <a:buChar char="•"/>
            </a:pPr>
            <a:r>
              <a:rPr lang="en-US" sz="2200" dirty="0"/>
              <a:t>Upper</a:t>
            </a:r>
          </a:p>
          <a:p>
            <a:pPr marL="1257300" lvl="2" indent="-342900">
              <a:buFont typeface="Arial" panose="020B0604020202020204" pitchFamily="34" charset="0"/>
              <a:buChar char="•"/>
            </a:pPr>
            <a:r>
              <a:rPr lang="en-US" sz="2200" dirty="0"/>
              <a:t>Front</a:t>
            </a:r>
          </a:p>
          <a:p>
            <a:pPr marL="1257300" lvl="2" indent="-342900">
              <a:buFont typeface="Arial" panose="020B0604020202020204" pitchFamily="34" charset="0"/>
              <a:buChar char="•"/>
            </a:pPr>
            <a:r>
              <a:rPr lang="en-US" sz="2200" dirty="0"/>
              <a:t>Back</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Multiple joint exercises</a:t>
            </a:r>
          </a:p>
          <a:p>
            <a:pPr marL="800100" lvl="1" indent="-342900">
              <a:buFont typeface="Arial" panose="020B0604020202020204" pitchFamily="34" charset="0"/>
              <a:buChar char="•"/>
            </a:pPr>
            <a:r>
              <a:rPr lang="en-US" sz="2200" dirty="0"/>
              <a:t>Shoulder and elbow</a:t>
            </a:r>
          </a:p>
          <a:p>
            <a:pPr marL="800100" lvl="1" indent="-342900">
              <a:buFont typeface="Arial" panose="020B0604020202020204" pitchFamily="34" charset="0"/>
              <a:buChar char="•"/>
            </a:pPr>
            <a:r>
              <a:rPr lang="en-US" sz="2200" dirty="0"/>
              <a:t>Hip and knee</a:t>
            </a:r>
          </a:p>
        </p:txBody>
      </p:sp>
      <p:pic>
        <p:nvPicPr>
          <p:cNvPr id="9" name="Picture 8" descr="A screenshot of a social media post&#10;&#10;Description generated with very high confidence">
            <a:extLst>
              <a:ext uri="{FF2B5EF4-FFF2-40B4-BE49-F238E27FC236}">
                <a16:creationId xmlns:a16="http://schemas.microsoft.com/office/drawing/2014/main" id="{B9964ACF-6D9B-40AA-B900-34D8078C383C}"/>
              </a:ext>
            </a:extLst>
          </p:cNvPr>
          <p:cNvPicPr>
            <a:picLocks noChangeAspect="1"/>
          </p:cNvPicPr>
          <p:nvPr/>
        </p:nvPicPr>
        <p:blipFill rotWithShape="1">
          <a:blip r:embed="rId3"/>
          <a:srcRect l="42617" r="28833"/>
          <a:stretch/>
        </p:blipFill>
        <p:spPr>
          <a:xfrm>
            <a:off x="3057525" y="796439"/>
            <a:ext cx="3857246" cy="5032546"/>
          </a:xfrm>
          <a:prstGeom prst="rect">
            <a:avLst/>
          </a:prstGeom>
        </p:spPr>
      </p:pic>
      <p:sp>
        <p:nvSpPr>
          <p:cNvPr id="7" name="Rectangle 6">
            <a:extLst>
              <a:ext uri="{FF2B5EF4-FFF2-40B4-BE49-F238E27FC236}">
                <a16:creationId xmlns:a16="http://schemas.microsoft.com/office/drawing/2014/main" id="{6DA3281F-0CEA-4E6E-9984-84BA2F968D5E}"/>
              </a:ext>
            </a:extLst>
          </p:cNvPr>
          <p:cNvSpPr/>
          <p:nvPr/>
        </p:nvSpPr>
        <p:spPr>
          <a:xfrm>
            <a:off x="3216535" y="1571626"/>
            <a:ext cx="3370003" cy="280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36829-D79F-43E9-9F6C-050032465C76}"/>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48289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lang="en-US"/>
            </a:pPr>
            <a:endParaRPr lang="en-US" altLang=""/>
          </a:p>
        </p:txBody>
      </p:sp>
      <p:pic>
        <p:nvPicPr>
          <p:cNvPr id="3" name="Picture 2" descr="A screenshot of a social media post  Description generated with very high confidence"/>
          <p:cNvPicPr>
            <a:picLocks noChangeAspect="1"/>
          </p:cNvPicPr>
          <p:nvPr/>
        </p:nvPicPr>
        <p:blipFill rotWithShape="1">
          <a:blip r:embed="rId2"/>
          <a:stretch>
            <a:fillRect/>
          </a:stretch>
        </p:blipFill>
        <p:spPr>
          <a:xfrm>
            <a:off x="516242" y="1475409"/>
            <a:ext cx="11159515" cy="4156919"/>
          </a:xfrm>
          <a:prstGeom prst="rect">
            <a:avLst/>
          </a:prstGeom>
        </p:spPr>
      </p:pic>
      <p:sp>
        <p:nvSpPr>
          <p:cNvPr id="4" name="Rectangle 3"/>
          <p:cNvSpPr/>
          <p:nvPr/>
        </p:nvSpPr>
        <p:spPr>
          <a:xfrm>
            <a:off x="8429625" y="1475410"/>
            <a:ext cx="3246132" cy="429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lang="en-US"/>
            </a:pPr>
            <a:endParaRPr lang="en-US" altLang=""/>
          </a:p>
        </p:txBody>
      </p:sp>
      <p:sp>
        <p:nvSpPr>
          <p:cNvPr id="2" name="Slide Number Placeholder 1"/>
          <p:cNvSpPr>
            <a:spLocks noGrp="1"/>
          </p:cNvSpPr>
          <p:nvPr>
            <p:ph type="sldNum" sz="quarter" idx="12"/>
          </p:nvPr>
        </p:nvSpPr>
        <p:spPr/>
        <p:txBody>
          <a:bodyPr/>
          <a:lstStyle/>
          <a:p>
            <a:pPr lvl="0">
              <a:defRPr lang="en-US"/>
            </a:pPr>
            <a:fld id="{6D22F896-40B5-4ADD-8801-0D06FADFA095}" type="slidenum">
              <a:rPr lang="en-US"/>
              <a:pPr lvl="0">
                <a:defRPr lang="en-US"/>
              </a:pPr>
              <a:t>26</a:t>
            </a:fld>
            <a:endParaRPr lang="en-US"/>
          </a:p>
        </p:txBody>
      </p:sp>
      <p:sp>
        <p:nvSpPr>
          <p:cNvPr id="9" name="TextBox 8"/>
          <p:cNvSpPr txBox="1"/>
          <p:nvPr/>
        </p:nvSpPr>
        <p:spPr>
          <a:xfrm>
            <a:off x="8833075" y="2649867"/>
            <a:ext cx="2622097" cy="1558278"/>
          </a:xfrm>
          <a:prstGeom prst="rect">
            <a:avLst/>
          </a:prstGeom>
        </p:spPr>
        <p:txBody>
          <a:bodyPr wrap="square">
            <a:spAutoFit/>
          </a:bodyPr>
          <a:lstStyle/>
          <a:p>
            <a:pPr algn="ctr" latinLnBrk="0">
              <a:defRPr lang="en-US"/>
            </a:pPr>
            <a:r>
              <a:rPr lang="en-US" altLang="" sz="2400" b="1" dirty="0"/>
              <a:t>Multicomponent</a:t>
            </a:r>
          </a:p>
          <a:p>
            <a:pPr algn="ctr" latinLnBrk="0">
              <a:defRPr lang="en-US"/>
            </a:pPr>
            <a:endParaRPr lang="en-US" altLang="" sz="1200" b="1" dirty="0"/>
          </a:p>
          <a:p>
            <a:pPr algn="ctr" latinLnBrk="0">
              <a:defRPr lang="en-US"/>
            </a:pPr>
            <a:r>
              <a:rPr lang="en-US" altLang="" sz="2400" b="1" dirty="0"/>
              <a:t>Physical</a:t>
            </a:r>
          </a:p>
          <a:p>
            <a:pPr algn="ctr" latinLnBrk="0">
              <a:defRPr lang="en-US"/>
            </a:pPr>
            <a:endParaRPr lang="en-US" altLang="" sz="1200" b="1" dirty="0"/>
          </a:p>
          <a:p>
            <a:pPr algn="ctr" latinLnBrk="0">
              <a:defRPr lang="en-US"/>
            </a:pPr>
            <a:r>
              <a:rPr lang="en-US" altLang="" sz="2400" b="1" dirty="0"/>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lang="en-US"/>
            </a:pPr>
            <a:endParaRPr lang="en-US" altLang=""/>
          </a:p>
        </p:txBody>
      </p:sp>
      <p:pic>
        <p:nvPicPr>
          <p:cNvPr id="3" name="Picture 2" descr="A screenshot of a social media post  Description generated with very high confidence"/>
          <p:cNvPicPr>
            <a:picLocks noChangeAspect="1"/>
          </p:cNvPicPr>
          <p:nvPr/>
        </p:nvPicPr>
        <p:blipFill rotWithShape="1">
          <a:blip r:embed="rId2"/>
          <a:stretch>
            <a:fillRect/>
          </a:stretch>
        </p:blipFill>
        <p:spPr>
          <a:xfrm>
            <a:off x="516242" y="1475409"/>
            <a:ext cx="11159515" cy="4156919"/>
          </a:xfrm>
          <a:prstGeom prst="rect">
            <a:avLst/>
          </a:prstGeom>
        </p:spPr>
      </p:pic>
      <p:sp>
        <p:nvSpPr>
          <p:cNvPr id="4" name="Rectangle 3"/>
          <p:cNvSpPr/>
          <p:nvPr/>
        </p:nvSpPr>
        <p:spPr>
          <a:xfrm>
            <a:off x="2086984" y="1475410"/>
            <a:ext cx="6347011" cy="429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lang="en-US"/>
            </a:pPr>
            <a:endParaRPr lang="en-US" altLang=""/>
          </a:p>
        </p:txBody>
      </p:sp>
      <p:sp>
        <p:nvSpPr>
          <p:cNvPr id="2" name="Slide Number Placeholder 1"/>
          <p:cNvSpPr>
            <a:spLocks noGrp="1"/>
          </p:cNvSpPr>
          <p:nvPr>
            <p:ph type="sldNum" sz="quarter" idx="12"/>
          </p:nvPr>
        </p:nvSpPr>
        <p:spPr/>
        <p:txBody>
          <a:bodyPr/>
          <a:lstStyle/>
          <a:p>
            <a:pPr lvl="0">
              <a:defRPr lang="en-US"/>
            </a:pPr>
            <a:fld id="{6D22F896-40B5-4ADD-8801-0D06FADFA095}" type="slidenum">
              <a:rPr lang="en-US"/>
              <a:pPr lvl="0">
                <a:defRPr lang="en-US"/>
              </a:pPr>
              <a:t>27</a:t>
            </a:fld>
            <a:endParaRPr lang="en-US"/>
          </a:p>
        </p:txBody>
      </p:sp>
      <p:sp>
        <p:nvSpPr>
          <p:cNvPr id="10" name="TextBox 9"/>
          <p:cNvSpPr txBox="1"/>
          <p:nvPr/>
        </p:nvSpPr>
        <p:spPr>
          <a:xfrm>
            <a:off x="3781422" y="2335239"/>
            <a:ext cx="2622097" cy="1558240"/>
          </a:xfrm>
          <a:prstGeom prst="rect">
            <a:avLst/>
          </a:prstGeom>
        </p:spPr>
        <p:txBody>
          <a:bodyPr wrap="square">
            <a:spAutoFit/>
          </a:bodyPr>
          <a:lstStyle/>
          <a:p>
            <a:pPr algn="ctr" latinLnBrk="0">
              <a:defRPr lang="en-US"/>
            </a:pPr>
            <a:r>
              <a:rPr lang="en-US" altLang="" sz="2400" b="1"/>
              <a:t>Multicomponent</a:t>
            </a:r>
          </a:p>
          <a:p>
            <a:pPr algn="ctr" latinLnBrk="0">
              <a:defRPr lang="en-US"/>
            </a:pPr>
            <a:endParaRPr lang="en-US" altLang="" sz="1200" b="1"/>
          </a:p>
          <a:p>
            <a:pPr algn="ctr" latinLnBrk="0">
              <a:defRPr lang="en-US"/>
            </a:pPr>
            <a:r>
              <a:rPr lang="en-US" altLang="" sz="2400" b="1"/>
              <a:t>Physical</a:t>
            </a:r>
          </a:p>
          <a:p>
            <a:pPr algn="ctr" latinLnBrk="0">
              <a:defRPr lang="en-US"/>
            </a:pPr>
            <a:endParaRPr lang="en-US" altLang="" sz="1200" b="1"/>
          </a:p>
          <a:p>
            <a:pPr algn="ctr" latinLnBrk="0">
              <a:defRPr lang="en-US"/>
            </a:pPr>
            <a:r>
              <a:rPr lang="en-US" altLang="" sz="2400" b="1"/>
              <a:t>Activity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generated with very high confidence">
            <a:extLst>
              <a:ext uri="{FF2B5EF4-FFF2-40B4-BE49-F238E27FC236}">
                <a16:creationId xmlns:a16="http://schemas.microsoft.com/office/drawing/2014/main" id="{58FC713F-3B5E-410F-B32D-D8BFC1A3F8AF}"/>
              </a:ext>
            </a:extLst>
          </p:cNvPr>
          <p:cNvPicPr>
            <a:picLocks noChangeAspect="1"/>
          </p:cNvPicPr>
          <p:nvPr/>
        </p:nvPicPr>
        <p:blipFill>
          <a:blip r:embed="rId2"/>
          <a:stretch>
            <a:fillRect/>
          </a:stretch>
        </p:blipFill>
        <p:spPr>
          <a:xfrm>
            <a:off x="516242" y="1475409"/>
            <a:ext cx="11159515" cy="4156919"/>
          </a:xfrm>
          <a:prstGeom prst="rect">
            <a:avLst/>
          </a:prstGeom>
        </p:spPr>
      </p:pic>
      <p:sp>
        <p:nvSpPr>
          <p:cNvPr id="2" name="Slide Number Placeholder 1">
            <a:extLst>
              <a:ext uri="{FF2B5EF4-FFF2-40B4-BE49-F238E27FC236}">
                <a16:creationId xmlns:a16="http://schemas.microsoft.com/office/drawing/2014/main" id="{AC9AA491-614C-485F-81B2-F3C78D4E2EA3}"/>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86519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CE9E-4C03-4C80-812D-FADCECB2952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6B0983F-3641-4EE5-BF99-F602D89C3947}"/>
              </a:ext>
            </a:extLst>
          </p:cNvPr>
          <p:cNvSpPr>
            <a:spLocks noGrp="1"/>
          </p:cNvSpPr>
          <p:nvPr>
            <p:ph idx="1"/>
          </p:nvPr>
        </p:nvSpPr>
        <p:spPr>
          <a:xfrm>
            <a:off x="1130270" y="2171768"/>
            <a:ext cx="9603275" cy="3732907"/>
          </a:xfrm>
        </p:spPr>
        <p:txBody>
          <a:bodyPr>
            <a:normAutofit lnSpcReduction="10000"/>
          </a:bodyPr>
          <a:lstStyle/>
          <a:p>
            <a:r>
              <a:rPr lang="en-US" sz="3200" dirty="0"/>
              <a:t>Participants will be able to:</a:t>
            </a:r>
          </a:p>
          <a:p>
            <a:pPr marL="971550" lvl="1" indent="-514350">
              <a:buFont typeface="+mj-lt"/>
              <a:buAutoNum type="arabicPeriod"/>
            </a:pPr>
            <a:r>
              <a:rPr lang="en-US" sz="2800" dirty="0"/>
              <a:t>Consider selecting one (1) type of exercise to start or improve</a:t>
            </a:r>
          </a:p>
          <a:p>
            <a:pPr marL="971550" lvl="1" indent="-514350">
              <a:buFont typeface="+mj-lt"/>
              <a:buAutoNum type="arabicPeriod"/>
            </a:pPr>
            <a:r>
              <a:rPr lang="en-US" sz="2800" dirty="0"/>
              <a:t>Use the </a:t>
            </a:r>
            <a:r>
              <a:rPr lang="en-US" sz="2800" b="1" dirty="0"/>
              <a:t>SMART</a:t>
            </a:r>
            <a:r>
              <a:rPr lang="en-US" sz="2800" dirty="0"/>
              <a:t> system to set an exercise goal</a:t>
            </a:r>
          </a:p>
          <a:p>
            <a:pPr marL="971550" lvl="1" indent="-514350">
              <a:buFont typeface="+mj-lt"/>
              <a:buAutoNum type="arabicPeriod"/>
            </a:pPr>
            <a:r>
              <a:rPr lang="en-US" sz="2800" dirty="0"/>
              <a:t>Be able to describe the </a:t>
            </a:r>
            <a:r>
              <a:rPr lang="en-US" sz="2800" b="1" dirty="0"/>
              <a:t>FITT</a:t>
            </a:r>
            <a:r>
              <a:rPr lang="en-US" sz="2800" dirty="0"/>
              <a:t> components used for a safe and effective exercise program</a:t>
            </a:r>
          </a:p>
          <a:p>
            <a:pPr lvl="2"/>
            <a:r>
              <a:rPr lang="en-US" sz="2400" b="1" dirty="0"/>
              <a:t>F</a:t>
            </a:r>
            <a:r>
              <a:rPr lang="en-US" sz="2400" dirty="0"/>
              <a:t>requency, </a:t>
            </a:r>
            <a:r>
              <a:rPr lang="en-US" sz="2400" b="1" dirty="0"/>
              <a:t>I</a:t>
            </a:r>
            <a:r>
              <a:rPr lang="en-US" sz="2400" dirty="0"/>
              <a:t>ntensity, </a:t>
            </a:r>
            <a:r>
              <a:rPr lang="en-US" sz="2400" b="1" dirty="0"/>
              <a:t>T</a:t>
            </a:r>
            <a:r>
              <a:rPr lang="en-US" sz="2400" dirty="0"/>
              <a:t>ime, </a:t>
            </a:r>
            <a:r>
              <a:rPr lang="en-US" sz="2400" b="1" dirty="0"/>
              <a:t>T</a:t>
            </a:r>
            <a:r>
              <a:rPr lang="en-US" sz="2400" dirty="0"/>
              <a:t>ype</a:t>
            </a:r>
          </a:p>
          <a:p>
            <a:pPr lvl="1"/>
            <a:endParaRPr lang="en-US" dirty="0"/>
          </a:p>
        </p:txBody>
      </p:sp>
      <p:sp>
        <p:nvSpPr>
          <p:cNvPr id="5" name="Slide Number Placeholder 4">
            <a:extLst>
              <a:ext uri="{FF2B5EF4-FFF2-40B4-BE49-F238E27FC236}">
                <a16:creationId xmlns:a16="http://schemas.microsoft.com/office/drawing/2014/main" id="{0A4E468F-C869-4CF5-B1F7-18994A35BE1C}"/>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40150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pag_button.gif"/>
          <p:cNvPicPr>
            <a:picLocks noChangeAspect="1"/>
          </p:cNvPicPr>
          <p:nvPr/>
        </p:nvPicPr>
        <p:blipFill rotWithShape="1">
          <a:blip r:embed="rId3"/>
          <a:stretch>
            <a:fillRect/>
          </a:stretch>
        </p:blipFill>
        <p:spPr>
          <a:xfrm>
            <a:off x="6210372" y="1657608"/>
            <a:ext cx="2249701" cy="1087355"/>
          </a:xfrm>
          <a:prstGeom prst="rect">
            <a:avLst/>
          </a:prstGeom>
        </p:spPr>
      </p:pic>
      <p:pic>
        <p:nvPicPr>
          <p:cNvPr id="8" name="Picture 7" descr="A picture containing object  Description generated with high confidence">
            <a:hlinkClick r:id="rId4"/>
          </p:cNvPr>
          <p:cNvPicPr>
            <a:picLocks noChangeAspect="1"/>
          </p:cNvPicPr>
          <p:nvPr/>
        </p:nvPicPr>
        <p:blipFill rotWithShape="1">
          <a:blip r:embed="rId5"/>
          <a:stretch>
            <a:fillRect/>
          </a:stretch>
        </p:blipFill>
        <p:spPr>
          <a:xfrm>
            <a:off x="8478789" y="1886244"/>
            <a:ext cx="2250306" cy="630085"/>
          </a:xfrm>
          <a:prstGeom prst="rect">
            <a:avLst/>
          </a:prstGeom>
        </p:spPr>
      </p:pic>
      <p:pic>
        <p:nvPicPr>
          <p:cNvPr id="6" name="Picture 5" descr="A screenshot of a cell phone  Description generated with high confidence"/>
          <p:cNvPicPr>
            <a:picLocks noChangeAspect="1"/>
          </p:cNvPicPr>
          <p:nvPr/>
        </p:nvPicPr>
        <p:blipFill rotWithShape="1">
          <a:blip r:embed="rId6"/>
          <a:stretch>
            <a:fillRect/>
          </a:stretch>
        </p:blipFill>
        <p:spPr>
          <a:xfrm>
            <a:off x="6601118" y="2912486"/>
            <a:ext cx="1442952" cy="1824910"/>
          </a:xfrm>
          <a:prstGeom prst="rect">
            <a:avLst/>
          </a:prstGeom>
        </p:spPr>
      </p:pic>
      <p:pic>
        <p:nvPicPr>
          <p:cNvPr id="7" name="Picture 6" descr="A screenshot of a social media post  Description generated with very high confidence"/>
          <p:cNvPicPr>
            <a:picLocks noChangeAspect="1"/>
          </p:cNvPicPr>
          <p:nvPr/>
        </p:nvPicPr>
        <p:blipFill rotWithShape="1">
          <a:blip r:embed="rId7"/>
          <a:srcRect t="10530" r="85810" b="10430"/>
          <a:stretch>
            <a:fillRect/>
          </a:stretch>
        </p:blipFill>
        <p:spPr>
          <a:xfrm>
            <a:off x="8958471" y="2760544"/>
            <a:ext cx="1298712" cy="2693938"/>
          </a:xfrm>
          <a:prstGeom prst="rect">
            <a:avLst/>
          </a:prstGeom>
        </p:spPr>
      </p:pic>
      <p:sp>
        <p:nvSpPr>
          <p:cNvPr id="2" name="Title 1"/>
          <p:cNvSpPr>
            <a:spLocks noGrp="1"/>
          </p:cNvSpPr>
          <p:nvPr>
            <p:ph type="title"/>
          </p:nvPr>
        </p:nvSpPr>
        <p:spPr>
          <a:xfrm>
            <a:off x="1130270" y="953324"/>
            <a:ext cx="9603275" cy="1049235"/>
          </a:xfrm>
        </p:spPr>
        <p:txBody>
          <a:bodyPr>
            <a:normAutofit/>
          </a:bodyPr>
          <a:lstStyle/>
          <a:p>
            <a:pPr lvl="0">
              <a:defRPr lang="en-US"/>
            </a:pPr>
            <a:r>
              <a:rPr lang="en-US"/>
              <a:t>Agenda</a:t>
            </a:r>
          </a:p>
        </p:txBody>
      </p:sp>
      <p:sp>
        <p:nvSpPr>
          <p:cNvPr id="3" name="Content Placeholder 2"/>
          <p:cNvSpPr>
            <a:spLocks noGrp="1"/>
          </p:cNvSpPr>
          <p:nvPr>
            <p:ph idx="1"/>
          </p:nvPr>
        </p:nvSpPr>
        <p:spPr>
          <a:xfrm>
            <a:off x="1130269" y="1643270"/>
            <a:ext cx="5118131" cy="4261406"/>
          </a:xfrm>
        </p:spPr>
        <p:txBody>
          <a:bodyPr>
            <a:normAutofit lnSpcReduction="10000"/>
          </a:bodyPr>
          <a:lstStyle/>
          <a:p>
            <a:pPr>
              <a:lnSpc>
                <a:spcPct val="110000"/>
              </a:lnSpc>
              <a:defRPr lang="en-US"/>
            </a:pPr>
            <a:r>
              <a:rPr lang="en-US" sz="2400" dirty="0"/>
              <a:t>Brief Review of the Science</a:t>
            </a:r>
          </a:p>
          <a:p>
            <a:pPr lvl="1">
              <a:lnSpc>
                <a:spcPct val="110000"/>
              </a:lnSpc>
              <a:defRPr lang="en-US"/>
            </a:pPr>
            <a:r>
              <a:rPr lang="en-US" sz="2000" dirty="0"/>
              <a:t>References, Health Benefits of Exercise</a:t>
            </a:r>
          </a:p>
          <a:p>
            <a:pPr>
              <a:lnSpc>
                <a:spcPct val="110000"/>
              </a:lnSpc>
              <a:defRPr lang="en-US"/>
            </a:pPr>
            <a:r>
              <a:rPr lang="en-US" sz="2400" b="1" dirty="0"/>
              <a:t>SMART</a:t>
            </a:r>
            <a:r>
              <a:rPr lang="en-US" sz="2400" dirty="0"/>
              <a:t> Goal Setting</a:t>
            </a:r>
          </a:p>
          <a:p>
            <a:pPr>
              <a:lnSpc>
                <a:spcPct val="110000"/>
              </a:lnSpc>
              <a:defRPr lang="en-US"/>
            </a:pPr>
            <a:r>
              <a:rPr lang="en-US" sz="2400" dirty="0"/>
              <a:t>Ready to Go</a:t>
            </a:r>
          </a:p>
          <a:p>
            <a:pPr lvl="1">
              <a:lnSpc>
                <a:spcPct val="110000"/>
              </a:lnSpc>
              <a:defRPr lang="en-US"/>
            </a:pPr>
            <a:r>
              <a:rPr lang="en-US" sz="2000" dirty="0"/>
              <a:t>Tice Creek Fitness Center</a:t>
            </a:r>
          </a:p>
          <a:p>
            <a:pPr>
              <a:lnSpc>
                <a:spcPct val="110000"/>
              </a:lnSpc>
              <a:defRPr lang="en-US"/>
            </a:pPr>
            <a:r>
              <a:rPr lang="en-US" sz="2400" b="1" dirty="0"/>
              <a:t>FITT</a:t>
            </a:r>
            <a:r>
              <a:rPr lang="en-US" sz="2400" dirty="0"/>
              <a:t> Principle</a:t>
            </a:r>
          </a:p>
          <a:p>
            <a:pPr lvl="1">
              <a:lnSpc>
                <a:spcPct val="110000"/>
              </a:lnSpc>
              <a:defRPr lang="en-US"/>
            </a:pPr>
            <a:r>
              <a:rPr lang="en-US" sz="2000" dirty="0"/>
              <a:t>Aerobic exercise, strength training, balance, flexibility</a:t>
            </a:r>
          </a:p>
          <a:p>
            <a:pPr>
              <a:lnSpc>
                <a:spcPct val="110000"/>
              </a:lnSpc>
              <a:defRPr lang="en-US"/>
            </a:pPr>
            <a:r>
              <a:rPr lang="en-US" sz="2400" dirty="0"/>
              <a:t>Questions and Answers</a:t>
            </a:r>
          </a:p>
          <a:p>
            <a:pPr lvl="1" latinLnBrk="0">
              <a:lnSpc>
                <a:spcPct val="110000"/>
              </a:lnSpc>
              <a:defRPr lang="en-US"/>
            </a:pPr>
            <a:endParaRPr lang="en-US" altLang="" sz="1300" dirty="0"/>
          </a:p>
        </p:txBody>
      </p:sp>
      <p:sp>
        <p:nvSpPr>
          <p:cNvPr id="4" name="Slide Number Placeholder 3"/>
          <p:cNvSpPr>
            <a:spLocks noGrp="1"/>
          </p:cNvSpPr>
          <p:nvPr>
            <p:ph type="sldNum" sz="quarter" idx="12"/>
          </p:nvPr>
        </p:nvSpPr>
        <p:spPr>
          <a:xfrm>
            <a:off x="9918076" y="137408"/>
            <a:ext cx="811019" cy="503578"/>
          </a:xfrm>
        </p:spPr>
        <p:txBody>
          <a:bodyPr>
            <a:normAutofit/>
          </a:bodyPr>
          <a:lstStyle/>
          <a:p>
            <a:pPr>
              <a:lnSpc>
                <a:spcPct val="90000"/>
              </a:lnSpc>
              <a:spcAft>
                <a:spcPts val="600"/>
              </a:spcAft>
              <a:defRPr lang="en-US"/>
            </a:pPr>
            <a:fld id="{6D22F896-40B5-4ADD-8801-0D06FADFA095}" type="slidenum">
              <a:rPr lang="en-US"/>
              <a:pPr>
                <a:lnSpc>
                  <a:spcPct val="90000"/>
                </a:lnSpc>
                <a:spcAft>
                  <a:spcPts val="600"/>
                </a:spcAft>
                <a:defRPr lang="en-US"/>
              </a:pPr>
              <a:t>3</a:t>
            </a:fld>
            <a:endParaRPr lang="en-US"/>
          </a:p>
        </p:txBody>
      </p:sp>
      <p:pic>
        <p:nvPicPr>
          <p:cNvPr id="10" name="Picture 9" descr="A screenshot of a social media post of a building  Description generated with very high confidence"/>
          <p:cNvPicPr>
            <a:picLocks noChangeAspect="1"/>
          </p:cNvPicPr>
          <p:nvPr/>
        </p:nvPicPr>
        <p:blipFill rotWithShape="1">
          <a:blip r:embed="rId8"/>
          <a:srcRect l="55390" t="65860" r="12500" b="8530"/>
          <a:stretch>
            <a:fillRect/>
          </a:stretch>
        </p:blipFill>
        <p:spPr>
          <a:xfrm>
            <a:off x="6169733" y="4904919"/>
            <a:ext cx="2354550" cy="7836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1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1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1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4" name="Rectangle 18">
            <a:extLst>
              <a:ext uri="{FF2B5EF4-FFF2-40B4-BE49-F238E27FC236}">
                <a16:creationId xmlns:a16="http://schemas.microsoft.com/office/drawing/2014/main" id="{B374BF5C-C264-47AF-9C49-1875F88B9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EA9A5156-A214-495D-9493-B85A2B08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2">
            <a:extLst>
              <a:ext uri="{FF2B5EF4-FFF2-40B4-BE49-F238E27FC236}">
                <a16:creationId xmlns:a16="http://schemas.microsoft.com/office/drawing/2014/main" id="{14043B93-31EA-42C9-A52B-7B10135FCB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grpSp>
        <p:nvGrpSpPr>
          <p:cNvPr id="20" name="Group 24">
            <a:extLst>
              <a:ext uri="{FF2B5EF4-FFF2-40B4-BE49-F238E27FC236}">
                <a16:creationId xmlns:a16="http://schemas.microsoft.com/office/drawing/2014/main" id="{B26DC251-CF3C-487C-93C0-74344C2700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DCEA138F-B3C3-4365-85E4-0CE0DE739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192585-FCC1-4D9A-8E7B-940845AD1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8">
            <a:extLst>
              <a:ext uri="{FF2B5EF4-FFF2-40B4-BE49-F238E27FC236}">
                <a16:creationId xmlns:a16="http://schemas.microsoft.com/office/drawing/2014/main" id="{F07A6A06-44A6-41CD-B49D-7FAFA5119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965"/>
            <a:ext cx="6615197" cy="413533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0">
            <a:extLst>
              <a:ext uri="{FF2B5EF4-FFF2-40B4-BE49-F238E27FC236}">
                <a16:creationId xmlns:a16="http://schemas.microsoft.com/office/drawing/2014/main" id="{374CBFC4-E02A-4F3E-AB09-DAD63A764C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0" name="Straight Connector 32">
            <a:extLst>
              <a:ext uri="{FF2B5EF4-FFF2-40B4-BE49-F238E27FC236}">
                <a16:creationId xmlns:a16="http://schemas.microsoft.com/office/drawing/2014/main" id="{170F181A-95DA-4251-AC11-0C9302264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04A9432-D8B2-4731-B699-5A98711F1E55}"/>
              </a:ext>
            </a:extLst>
          </p:cNvPr>
          <p:cNvSpPr>
            <a:spLocks noGrp="1"/>
          </p:cNvSpPr>
          <p:nvPr>
            <p:ph type="title"/>
          </p:nvPr>
        </p:nvSpPr>
        <p:spPr>
          <a:xfrm>
            <a:off x="659301" y="988098"/>
            <a:ext cx="2840114" cy="4643174"/>
          </a:xfrm>
        </p:spPr>
        <p:txBody>
          <a:bodyPr vert="horz" lIns="91440" tIns="45720" rIns="91440" bIns="0" rtlCol="0" anchor="b">
            <a:normAutofit/>
          </a:bodyPr>
          <a:lstStyle/>
          <a:p>
            <a:br>
              <a:rPr lang="en-US" sz="3600" dirty="0"/>
            </a:br>
            <a:br>
              <a:rPr lang="en-US" sz="4400" dirty="0"/>
            </a:br>
            <a:br>
              <a:rPr lang="en-US" sz="3600" dirty="0"/>
            </a:br>
            <a:br>
              <a:rPr lang="en-US" sz="3600" dirty="0"/>
            </a:br>
            <a:br>
              <a:rPr lang="en-US" sz="3600" dirty="0"/>
            </a:br>
            <a:r>
              <a:rPr lang="en-US" sz="1800" dirty="0"/>
              <a:t>This PowerPoint and other resources are available at:</a:t>
            </a:r>
            <a:br>
              <a:rPr lang="en-US" sz="1800" dirty="0"/>
            </a:br>
            <a:br>
              <a:rPr lang="en-US" sz="1200" dirty="0"/>
            </a:br>
            <a:r>
              <a:rPr lang="en-US" sz="1800" dirty="0">
                <a:hlinkClick r:id="rId4"/>
              </a:rPr>
              <a:t>www.healthedpartners.org/ceu/pa-healthyaging</a:t>
            </a:r>
            <a:r>
              <a:rPr lang="en-US" sz="1800" dirty="0"/>
              <a:t> </a:t>
            </a:r>
            <a:endParaRPr lang="en-US" sz="3600" dirty="0"/>
          </a:p>
        </p:txBody>
      </p:sp>
      <p:sp>
        <p:nvSpPr>
          <p:cNvPr id="4" name="Slide Number Placeholder 3">
            <a:extLst>
              <a:ext uri="{FF2B5EF4-FFF2-40B4-BE49-F238E27FC236}">
                <a16:creationId xmlns:a16="http://schemas.microsoft.com/office/drawing/2014/main" id="{2EA64FA9-C7BB-4882-B9DF-1501334196F9}"/>
              </a:ext>
            </a:extLst>
          </p:cNvPr>
          <p:cNvSpPr>
            <a:spLocks noGrp="1"/>
          </p:cNvSpPr>
          <p:nvPr>
            <p:ph type="sldNum" sz="quarter" idx="12"/>
          </p:nvPr>
        </p:nvSpPr>
        <p:spPr>
          <a:xfrm>
            <a:off x="2681066" y="128597"/>
            <a:ext cx="811019" cy="503579"/>
          </a:xfrm>
        </p:spPr>
        <p:txBody>
          <a:bodyPr vert="horz" lIns="91440" tIns="45720" rIns="91440" bIns="45720" rtlCol="0" anchor="t">
            <a:normAutofit/>
          </a:bodyPr>
          <a:lstStyle/>
          <a:p>
            <a:pPr>
              <a:lnSpc>
                <a:spcPct val="90000"/>
              </a:lnSpc>
              <a:spcAft>
                <a:spcPts val="600"/>
              </a:spcAft>
            </a:pPr>
            <a:fld id="{6D22F896-40B5-4ADD-8801-0D06FADFA095}" type="slidenum">
              <a:rPr lang="en-US" smtClean="0"/>
              <a:pPr>
                <a:lnSpc>
                  <a:spcPct val="90000"/>
                </a:lnSpc>
                <a:spcAft>
                  <a:spcPts val="600"/>
                </a:spcAft>
              </a:pPr>
              <a:t>30</a:t>
            </a:fld>
            <a:endParaRPr lang="en-US"/>
          </a:p>
        </p:txBody>
      </p:sp>
      <p:sp>
        <p:nvSpPr>
          <p:cNvPr id="57" name="TextBox 56">
            <a:extLst>
              <a:ext uri="{FF2B5EF4-FFF2-40B4-BE49-F238E27FC236}">
                <a16:creationId xmlns:a16="http://schemas.microsoft.com/office/drawing/2014/main" id="{E3E92E0B-AF15-4B72-B6CE-FD1A92B90FA2}"/>
              </a:ext>
            </a:extLst>
          </p:cNvPr>
          <p:cNvSpPr txBox="1"/>
          <p:nvPr/>
        </p:nvSpPr>
        <p:spPr>
          <a:xfrm>
            <a:off x="1128404" y="6298168"/>
            <a:ext cx="9950414" cy="369332"/>
          </a:xfrm>
          <a:prstGeom prst="rect">
            <a:avLst/>
          </a:prstGeom>
          <a:noFill/>
        </p:spPr>
        <p:txBody>
          <a:bodyPr wrap="square" rtlCol="0">
            <a:spAutoFit/>
          </a:bodyPr>
          <a:lstStyle/>
          <a:p>
            <a:pPr algn="ctr"/>
            <a:r>
              <a:rPr lang="en-US" dirty="0">
                <a:solidFill>
                  <a:schemeClr val="bg1"/>
                </a:solidFill>
              </a:rPr>
              <a:t>Jim Grizzell, MBA, MA, MCHES</a:t>
            </a:r>
            <a:r>
              <a:rPr lang="en-US" baseline="30000" dirty="0">
                <a:solidFill>
                  <a:schemeClr val="bg1"/>
                </a:solidFill>
              </a:rPr>
              <a:t>®</a:t>
            </a:r>
            <a:r>
              <a:rPr lang="en-US" dirty="0">
                <a:solidFill>
                  <a:schemeClr val="bg1"/>
                </a:solidFill>
              </a:rPr>
              <a:t>, ACSM-EP-C, F-ACHA - jimgrizzell@healthedpartners.org</a:t>
            </a:r>
          </a:p>
        </p:txBody>
      </p:sp>
      <p:pic>
        <p:nvPicPr>
          <p:cNvPr id="5" name="Picture 4">
            <a:extLst>
              <a:ext uri="{FF2B5EF4-FFF2-40B4-BE49-F238E27FC236}">
                <a16:creationId xmlns:a16="http://schemas.microsoft.com/office/drawing/2014/main" id="{85DB2836-B322-4CA5-888A-01A88BA25651}"/>
              </a:ext>
            </a:extLst>
          </p:cNvPr>
          <p:cNvPicPr>
            <a:picLocks noChangeAspect="1"/>
          </p:cNvPicPr>
          <p:nvPr/>
        </p:nvPicPr>
        <p:blipFill>
          <a:blip r:embed="rId5"/>
          <a:stretch>
            <a:fillRect/>
          </a:stretch>
        </p:blipFill>
        <p:spPr>
          <a:xfrm>
            <a:off x="4610100" y="1420938"/>
            <a:ext cx="6301740" cy="3306882"/>
          </a:xfrm>
          <a:prstGeom prst="rect">
            <a:avLst/>
          </a:prstGeom>
        </p:spPr>
      </p:pic>
      <p:sp>
        <p:nvSpPr>
          <p:cNvPr id="31" name="Rectangle 30">
            <a:extLst>
              <a:ext uri="{FF2B5EF4-FFF2-40B4-BE49-F238E27FC236}">
                <a16:creationId xmlns:a16="http://schemas.microsoft.com/office/drawing/2014/main" id="{ADDACC9E-7F0D-423F-A6F0-37C00D6ADE53}"/>
              </a:ext>
            </a:extLst>
          </p:cNvPr>
          <p:cNvSpPr/>
          <p:nvPr/>
        </p:nvSpPr>
        <p:spPr>
          <a:xfrm>
            <a:off x="659301" y="998946"/>
            <a:ext cx="3001311" cy="1754326"/>
          </a:xfrm>
          <a:prstGeom prst="rect">
            <a:avLst/>
          </a:prstGeom>
          <a:noFill/>
        </p:spPr>
        <p:txBody>
          <a:bodyPr wrap="square" lIns="91440" tIns="45720" rIns="91440" bIns="45720">
            <a:spAutoFit/>
          </a:bodyPr>
          <a:lstStyle/>
          <a:p>
            <a:pPr algn="ctr"/>
            <a:r>
              <a:rPr lang="en-US" sz="3600" cap="none" spc="0" dirty="0">
                <a:ln w="0"/>
                <a:solidFill>
                  <a:schemeClr val="tx1"/>
                </a:solidFill>
                <a:effectLst>
                  <a:outerShdw blurRad="38100" dist="19050" dir="2700000" algn="tl" rotWithShape="0">
                    <a:schemeClr val="dk1">
                      <a:alpha val="40000"/>
                    </a:schemeClr>
                  </a:outerShdw>
                </a:effectLst>
              </a:rPr>
              <a:t>Questions and Answers</a:t>
            </a:r>
          </a:p>
        </p:txBody>
      </p:sp>
    </p:spTree>
    <p:extLst>
      <p:ext uri="{BB962C8B-B14F-4D97-AF65-F5344CB8AC3E}">
        <p14:creationId xmlns:p14="http://schemas.microsoft.com/office/powerpoint/2010/main" val="3044899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CE9E-4C03-4C80-812D-FADCECB29527}"/>
              </a:ext>
            </a:extLst>
          </p:cNvPr>
          <p:cNvSpPr>
            <a:spLocks noGrp="1"/>
          </p:cNvSpPr>
          <p:nvPr>
            <p:ph type="title"/>
          </p:nvPr>
        </p:nvSpPr>
        <p:spPr/>
        <p:txBody>
          <a:bodyPr/>
          <a:lstStyle/>
          <a:p>
            <a:r>
              <a:rPr lang="en-US" dirty="0"/>
              <a:t>Learning Activity</a:t>
            </a:r>
          </a:p>
        </p:txBody>
      </p:sp>
      <p:sp>
        <p:nvSpPr>
          <p:cNvPr id="3" name="Content Placeholder 2">
            <a:extLst>
              <a:ext uri="{FF2B5EF4-FFF2-40B4-BE49-F238E27FC236}">
                <a16:creationId xmlns:a16="http://schemas.microsoft.com/office/drawing/2014/main" id="{26B0983F-3641-4EE5-BF99-F602D89C3947}"/>
              </a:ext>
            </a:extLst>
          </p:cNvPr>
          <p:cNvSpPr>
            <a:spLocks noGrp="1"/>
          </p:cNvSpPr>
          <p:nvPr>
            <p:ph idx="1"/>
          </p:nvPr>
        </p:nvSpPr>
        <p:spPr>
          <a:xfrm>
            <a:off x="1130270" y="1724026"/>
            <a:ext cx="9603275" cy="4180650"/>
          </a:xfrm>
        </p:spPr>
        <p:txBody>
          <a:bodyPr>
            <a:normAutofit/>
          </a:bodyPr>
          <a:lstStyle/>
          <a:p>
            <a:r>
              <a:rPr lang="en-US" sz="2400" dirty="0"/>
              <a:t>What is one (1) </a:t>
            </a:r>
            <a:r>
              <a:rPr lang="en-US" sz="2400" b="1" dirty="0"/>
              <a:t>FITT</a:t>
            </a:r>
            <a:r>
              <a:rPr lang="en-US" sz="2400" dirty="0"/>
              <a:t> principle you might try to do to improve or maintain your health in the next three (3) months?</a:t>
            </a:r>
          </a:p>
        </p:txBody>
      </p:sp>
      <p:sp>
        <p:nvSpPr>
          <p:cNvPr id="5" name="Slide Number Placeholder 4">
            <a:extLst>
              <a:ext uri="{FF2B5EF4-FFF2-40B4-BE49-F238E27FC236}">
                <a16:creationId xmlns:a16="http://schemas.microsoft.com/office/drawing/2014/main" id="{0A4E468F-C869-4CF5-B1F7-18994A35BE1C}"/>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Picture 5" descr="A screenshot of a social media post  Description generated with very high confidence">
            <a:extLst>
              <a:ext uri="{FF2B5EF4-FFF2-40B4-BE49-F238E27FC236}">
                <a16:creationId xmlns:a16="http://schemas.microsoft.com/office/drawing/2014/main" id="{DB2E6913-2E70-4F7A-8C65-5FABD2DD7D26}"/>
              </a:ext>
            </a:extLst>
          </p:cNvPr>
          <p:cNvPicPr>
            <a:picLocks noChangeAspect="1"/>
          </p:cNvPicPr>
          <p:nvPr/>
        </p:nvPicPr>
        <p:blipFill rotWithShape="1">
          <a:blip r:embed="rId2"/>
          <a:stretch>
            <a:fillRect/>
          </a:stretch>
        </p:blipFill>
        <p:spPr>
          <a:xfrm>
            <a:off x="1632246" y="2773261"/>
            <a:ext cx="8927508" cy="3322738"/>
          </a:xfrm>
          <a:prstGeom prst="rect">
            <a:avLst/>
          </a:prstGeom>
        </p:spPr>
      </p:pic>
    </p:spTree>
    <p:extLst>
      <p:ext uri="{BB962C8B-B14F-4D97-AF65-F5344CB8AC3E}">
        <p14:creationId xmlns:p14="http://schemas.microsoft.com/office/powerpoint/2010/main" val="4114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59" name="Picture 15">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60" name="Rectangle 17">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1" name="Straight Connector 19">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2" name="Picture 21">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63" name="Rectangle 23">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25">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27">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11" name="Picture 10">
            <a:extLst>
              <a:ext uri="{FF2B5EF4-FFF2-40B4-BE49-F238E27FC236}">
                <a16:creationId xmlns:a16="http://schemas.microsoft.com/office/drawing/2014/main" id="{1C16F526-B9B0-4935-AEF6-B458BB28098E}"/>
              </a:ext>
            </a:extLst>
          </p:cNvPr>
          <p:cNvPicPr>
            <a:picLocks noChangeAspect="1"/>
          </p:cNvPicPr>
          <p:nvPr/>
        </p:nvPicPr>
        <p:blipFill rotWithShape="1">
          <a:blip r:embed="rId4"/>
          <a:srcRect t="2040"/>
          <a:stretch/>
        </p:blipFill>
        <p:spPr>
          <a:xfrm>
            <a:off x="5886415" y="45527"/>
            <a:ext cx="5243308" cy="6169009"/>
          </a:xfrm>
          <a:prstGeom prst="rect">
            <a:avLst/>
          </a:prstGeom>
        </p:spPr>
      </p:pic>
      <p:pic>
        <p:nvPicPr>
          <p:cNvPr id="166" name="Picture 29">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67" name="Straight Connector 31">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ABF79D49-8061-419A-870E-EBD1C4AA3315}"/>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b="1" dirty="0"/>
              <a:t>Table E-1. 2018 Physical Activity Guidelines Advisory Committee Grading Criteria (page E-21)</a:t>
            </a:r>
            <a:endParaRPr lang="en-US" sz="4800" dirty="0"/>
          </a:p>
        </p:txBody>
      </p:sp>
      <p:sp>
        <p:nvSpPr>
          <p:cNvPr id="4" name="Slide Number Placeholder 3">
            <a:extLst>
              <a:ext uri="{FF2B5EF4-FFF2-40B4-BE49-F238E27FC236}">
                <a16:creationId xmlns:a16="http://schemas.microsoft.com/office/drawing/2014/main" id="{507942E0-0F0B-45CA-8BB5-7EBE86CBA044}"/>
              </a:ext>
            </a:extLst>
          </p:cNvPr>
          <p:cNvSpPr>
            <a:spLocks noGrp="1"/>
          </p:cNvSpPr>
          <p:nvPr>
            <p:ph type="sldNum" sz="quarter" idx="12"/>
          </p:nvPr>
        </p:nvSpPr>
        <p:spPr>
          <a:xfrm>
            <a:off x="4810849" y="128597"/>
            <a:ext cx="811019" cy="503579"/>
          </a:xfrm>
        </p:spPr>
        <p:txBody>
          <a:bodyPr vert="horz" lIns="91440" tIns="45720" rIns="91440" bIns="45720" rtlCol="0" anchor="t">
            <a:normAutofit/>
          </a:bodyPr>
          <a:lstStyle/>
          <a:p>
            <a:pPr>
              <a:lnSpc>
                <a:spcPct val="90000"/>
              </a:lnSpc>
              <a:spcAft>
                <a:spcPts val="600"/>
              </a:spcAft>
            </a:pPr>
            <a:fld id="{6D22F896-40B5-4ADD-8801-0D06FADFA095}" type="slidenum">
              <a:rPr lang="en-US" smtClean="0"/>
              <a:pPr>
                <a:lnSpc>
                  <a:spcPct val="90000"/>
                </a:lnSpc>
                <a:spcAft>
                  <a:spcPts val="600"/>
                </a:spcAft>
              </a:pPr>
              <a:t>32</a:t>
            </a:fld>
            <a:endParaRPr lang="en-US"/>
          </a:p>
        </p:txBody>
      </p:sp>
    </p:spTree>
    <p:extLst>
      <p:ext uri="{BB962C8B-B14F-4D97-AF65-F5344CB8AC3E}">
        <p14:creationId xmlns:p14="http://schemas.microsoft.com/office/powerpoint/2010/main" val="19650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n-US" altLang="en-US"/>
              <a:t>How to Burn the Most Fat</a:t>
            </a:r>
          </a:p>
        </p:txBody>
      </p:sp>
      <p:graphicFrame>
        <p:nvGraphicFramePr>
          <p:cNvPr id="77827" name="Object 3"/>
          <p:cNvGraphicFramePr>
            <a:graphicFrameLocks/>
          </p:cNvGraphicFramePr>
          <p:nvPr>
            <p:extLst>
              <p:ext uri="{D42A27DB-BD31-4B8C-83A1-F6EECF244321}">
                <p14:modId xmlns:p14="http://schemas.microsoft.com/office/powerpoint/2010/main" val="621617521"/>
              </p:ext>
            </p:extLst>
          </p:nvPr>
        </p:nvGraphicFramePr>
        <p:xfrm>
          <a:off x="2069306" y="1828256"/>
          <a:ext cx="8053387" cy="4071938"/>
        </p:xfrm>
        <a:graphic>
          <a:graphicData uri="http://schemas.openxmlformats.org/presentationml/2006/ole">
            <mc:AlternateContent xmlns:mc="http://schemas.openxmlformats.org/markup-compatibility/2006">
              <mc:Choice xmlns:v="urn:schemas-microsoft-com:vml" Requires="v">
                <p:oleObj spid="_x0000_s1029" name="ClipArt" r:id="rId4" imgW="5430600" imgH="2751120" progId="MS_ClipArt_Gallery.2">
                  <p:embed/>
                </p:oleObj>
              </mc:Choice>
              <mc:Fallback>
                <p:oleObj name="ClipArt" r:id="rId4" imgW="5430600" imgH="2751120" progId="MS_ClipArt_Gallery.2">
                  <p:embed/>
                  <p:pic>
                    <p:nvPicPr>
                      <p:cNvPr id="77827"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306" y="1828256"/>
                        <a:ext cx="8053387"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7591543"/>
      </p:ext>
    </p:extLst>
  </p:cSld>
  <p:clrMapOvr>
    <a:masterClrMapping/>
  </p:clrMapOvr>
  <mc:AlternateContent xmlns:mc="http://schemas.openxmlformats.org/markup-compatibility/2006" xmlns:p14="http://schemas.microsoft.com/office/powerpoint/2010/main">
    <mc:Choice Requires="p14">
      <p:transition p14:dur="0" advTm="14000"/>
    </mc:Choice>
    <mc:Fallback xmlns="">
      <p:transition advTm="1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ln/>
        </p:spPr>
        <p:txBody>
          <a:bodyPr/>
          <a:lstStyle/>
          <a:p>
            <a:r>
              <a:rPr lang="en-US" altLang="en-US" dirty="0"/>
              <a:t>Fat Cells</a:t>
            </a:r>
          </a:p>
        </p:txBody>
      </p:sp>
      <p:sp>
        <p:nvSpPr>
          <p:cNvPr id="79875" name="Rectangle 3"/>
          <p:cNvSpPr>
            <a:spLocks noGrp="1" noChangeArrowheads="1"/>
          </p:cNvSpPr>
          <p:nvPr>
            <p:ph type="body" idx="1"/>
          </p:nvPr>
        </p:nvSpPr>
        <p:spPr>
          <a:noFill/>
          <a:ln/>
        </p:spPr>
        <p:txBody>
          <a:bodyPr>
            <a:normAutofit/>
          </a:bodyPr>
          <a:lstStyle/>
          <a:p>
            <a:r>
              <a:rPr lang="en-US" altLang="en-US" sz="2400" dirty="0"/>
              <a:t>30 - 40 billion</a:t>
            </a:r>
          </a:p>
          <a:p>
            <a:r>
              <a:rPr lang="en-US" altLang="en-US" sz="2400" dirty="0"/>
              <a:t>Volume from fat: 83% to 95%</a:t>
            </a:r>
          </a:p>
        </p:txBody>
      </p:sp>
      <p:sp>
        <p:nvSpPr>
          <p:cNvPr id="79876" name="Oval 4"/>
          <p:cNvSpPr>
            <a:spLocks noChangeArrowheads="1"/>
          </p:cNvSpPr>
          <p:nvPr/>
        </p:nvSpPr>
        <p:spPr bwMode="auto">
          <a:xfrm>
            <a:off x="7200900" y="2400300"/>
            <a:ext cx="2276475" cy="1812925"/>
          </a:xfrm>
          <a:prstGeom prst="ellipse">
            <a:avLst/>
          </a:pr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 name="Arc 5"/>
          <p:cNvSpPr>
            <a:spLocks/>
          </p:cNvSpPr>
          <p:nvPr/>
        </p:nvSpPr>
        <p:spPr bwMode="auto">
          <a:xfrm>
            <a:off x="7381874" y="3700461"/>
            <a:ext cx="1295400" cy="482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AutoShape 6"/>
          <p:cNvSpPr>
            <a:spLocks noChangeArrowheads="1"/>
          </p:cNvSpPr>
          <p:nvPr/>
        </p:nvSpPr>
        <p:spPr bwMode="auto">
          <a:xfrm>
            <a:off x="8048624" y="3921124"/>
            <a:ext cx="114300" cy="139700"/>
          </a:xfrm>
          <a:prstGeom prst="star16">
            <a:avLst>
              <a:gd name="adj" fmla="val 37500"/>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Rectangle 7"/>
          <p:cNvSpPr>
            <a:spLocks noChangeArrowheads="1"/>
          </p:cNvSpPr>
          <p:nvPr/>
        </p:nvSpPr>
        <p:spPr bwMode="auto">
          <a:xfrm>
            <a:off x="7753349" y="2592386"/>
            <a:ext cx="1147558"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4400" b="1">
                <a:solidFill>
                  <a:srgbClr val="FAFD00"/>
                </a:solidFill>
                <a:effectLst>
                  <a:outerShdw blurRad="38100" dist="38100" dir="2700000" algn="tl">
                    <a:srgbClr val="C0C0C0"/>
                  </a:outerShdw>
                </a:effectLst>
                <a:latin typeface="Elephant" panose="02020904090505020303" pitchFamily="18" charset="0"/>
              </a:rPr>
              <a:t>Fat</a:t>
            </a:r>
          </a:p>
        </p:txBody>
      </p:sp>
      <p:sp>
        <p:nvSpPr>
          <p:cNvPr id="79880" name="Line 8"/>
          <p:cNvSpPr>
            <a:spLocks noChangeShapeType="1"/>
          </p:cNvSpPr>
          <p:nvPr/>
        </p:nvSpPr>
        <p:spPr bwMode="auto">
          <a:xfrm flipV="1">
            <a:off x="6546849" y="4029075"/>
            <a:ext cx="1284288" cy="49847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Rectangle 9"/>
          <p:cNvSpPr>
            <a:spLocks noChangeArrowheads="1"/>
          </p:cNvSpPr>
          <p:nvPr/>
        </p:nvSpPr>
        <p:spPr bwMode="auto">
          <a:xfrm>
            <a:off x="6537324" y="4564062"/>
            <a:ext cx="253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rial" panose="020B0604020202020204" pitchFamily="34" charset="0"/>
              </a:rPr>
              <a:t>Nucleus &amp; Cytoplasm</a:t>
            </a:r>
          </a:p>
        </p:txBody>
      </p:sp>
    </p:spTree>
    <p:extLst>
      <p:ext uri="{BB962C8B-B14F-4D97-AF65-F5344CB8AC3E}">
        <p14:creationId xmlns:p14="http://schemas.microsoft.com/office/powerpoint/2010/main" val="3749830443"/>
      </p:ext>
    </p:extLst>
  </p:cSld>
  <p:clrMapOvr>
    <a:masterClrMapping/>
  </p:clrMapOvr>
  <mc:AlternateContent xmlns:mc="http://schemas.openxmlformats.org/markup-compatibility/2006" xmlns:p14="http://schemas.microsoft.com/office/powerpoint/2010/main">
    <mc:Choice Requires="p14">
      <p:transition p14:dur="0" advTm="12743"/>
    </mc:Choice>
    <mc:Fallback xmlns="">
      <p:transition advTm="1274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altLang="en-US"/>
              <a:t>Fat Cells</a:t>
            </a:r>
          </a:p>
        </p:txBody>
      </p:sp>
      <p:sp>
        <p:nvSpPr>
          <p:cNvPr id="81923" name="Rectangle 3"/>
          <p:cNvSpPr>
            <a:spLocks noGrp="1" noChangeArrowheads="1"/>
          </p:cNvSpPr>
          <p:nvPr>
            <p:ph type="body" idx="1"/>
          </p:nvPr>
        </p:nvSpPr>
        <p:spPr>
          <a:noFill/>
          <a:ln/>
        </p:spPr>
        <p:txBody>
          <a:bodyPr/>
          <a:lstStyle/>
          <a:p>
            <a:r>
              <a:rPr lang="en-US" altLang="en-US" dirty="0">
                <a:solidFill>
                  <a:schemeClr val="folHlink"/>
                </a:solidFill>
              </a:rPr>
              <a:t>30 - 40 billion</a:t>
            </a:r>
          </a:p>
          <a:p>
            <a:r>
              <a:rPr lang="en-US" altLang="en-US" dirty="0">
                <a:solidFill>
                  <a:schemeClr val="folHlink"/>
                </a:solidFill>
              </a:rPr>
              <a:t>Volume from fat: 83% to 95%</a:t>
            </a:r>
            <a:endParaRPr lang="en-US" altLang="en-US" dirty="0"/>
          </a:p>
          <a:p>
            <a:r>
              <a:rPr lang="en-US" altLang="en-US" dirty="0"/>
              <a:t>Goal</a:t>
            </a:r>
          </a:p>
          <a:p>
            <a:pPr lvl="1"/>
            <a:r>
              <a:rPr lang="en-US" altLang="en-US" sz="2400" dirty="0">
                <a:solidFill>
                  <a:srgbClr val="00AE00"/>
                </a:solidFill>
              </a:rPr>
              <a:t>get fat out to muscles</a:t>
            </a:r>
            <a:endParaRPr lang="en-US" altLang="en-US" sz="2400" dirty="0"/>
          </a:p>
          <a:p>
            <a:pPr lvl="1"/>
            <a:r>
              <a:rPr lang="en-US" altLang="en-US" sz="2400" dirty="0">
                <a:solidFill>
                  <a:srgbClr val="FC0128"/>
                </a:solidFill>
              </a:rPr>
              <a:t>don’t replace all of it</a:t>
            </a:r>
          </a:p>
        </p:txBody>
      </p:sp>
      <p:sp>
        <p:nvSpPr>
          <p:cNvPr id="81924" name="Oval 4"/>
          <p:cNvSpPr>
            <a:spLocks noChangeArrowheads="1"/>
          </p:cNvSpPr>
          <p:nvPr/>
        </p:nvSpPr>
        <p:spPr bwMode="auto">
          <a:xfrm>
            <a:off x="7200900" y="2400300"/>
            <a:ext cx="2276475" cy="1812925"/>
          </a:xfrm>
          <a:prstGeom prst="ellipse">
            <a:avLst/>
          </a:pr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Arc 5"/>
          <p:cNvSpPr>
            <a:spLocks/>
          </p:cNvSpPr>
          <p:nvPr/>
        </p:nvSpPr>
        <p:spPr bwMode="auto">
          <a:xfrm>
            <a:off x="7381874" y="3700461"/>
            <a:ext cx="1295400" cy="482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6" name="AutoShape 6"/>
          <p:cNvSpPr>
            <a:spLocks noChangeArrowheads="1"/>
          </p:cNvSpPr>
          <p:nvPr/>
        </p:nvSpPr>
        <p:spPr bwMode="auto">
          <a:xfrm>
            <a:off x="8048624" y="3921124"/>
            <a:ext cx="114300" cy="139700"/>
          </a:xfrm>
          <a:prstGeom prst="star16">
            <a:avLst>
              <a:gd name="adj" fmla="val 37500"/>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7" name="Line 7"/>
          <p:cNvSpPr>
            <a:spLocks noChangeShapeType="1"/>
          </p:cNvSpPr>
          <p:nvPr/>
        </p:nvSpPr>
        <p:spPr bwMode="auto">
          <a:xfrm flipV="1">
            <a:off x="6243638" y="3265486"/>
            <a:ext cx="1500187" cy="890588"/>
          </a:xfrm>
          <a:prstGeom prst="line">
            <a:avLst/>
          </a:prstGeom>
          <a:noFill/>
          <a:ln w="50800">
            <a:solidFill>
              <a:srgbClr val="FC0128"/>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8" name="Line 8"/>
          <p:cNvSpPr>
            <a:spLocks noChangeShapeType="1"/>
          </p:cNvSpPr>
          <p:nvPr/>
        </p:nvSpPr>
        <p:spPr bwMode="auto">
          <a:xfrm>
            <a:off x="6727825" y="3681411"/>
            <a:ext cx="142875" cy="285750"/>
          </a:xfrm>
          <a:prstGeom prst="line">
            <a:avLst/>
          </a:prstGeom>
          <a:noFill/>
          <a:ln w="50800">
            <a:solidFill>
              <a:srgbClr val="FC012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Line 9"/>
          <p:cNvSpPr>
            <a:spLocks noChangeShapeType="1"/>
          </p:cNvSpPr>
          <p:nvPr/>
        </p:nvSpPr>
        <p:spPr bwMode="auto">
          <a:xfrm>
            <a:off x="6829425" y="3630612"/>
            <a:ext cx="142875" cy="315913"/>
          </a:xfrm>
          <a:prstGeom prst="line">
            <a:avLst/>
          </a:prstGeom>
          <a:noFill/>
          <a:ln w="50800">
            <a:solidFill>
              <a:srgbClr val="FC012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Line 10"/>
          <p:cNvSpPr>
            <a:spLocks noChangeShapeType="1"/>
          </p:cNvSpPr>
          <p:nvPr/>
        </p:nvSpPr>
        <p:spPr bwMode="auto">
          <a:xfrm>
            <a:off x="8837612" y="3325812"/>
            <a:ext cx="628650" cy="911225"/>
          </a:xfrm>
          <a:prstGeom prst="line">
            <a:avLst/>
          </a:prstGeom>
          <a:noFill/>
          <a:ln w="508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1" name="Rectangle 11"/>
          <p:cNvSpPr>
            <a:spLocks noChangeArrowheads="1"/>
          </p:cNvSpPr>
          <p:nvPr/>
        </p:nvSpPr>
        <p:spPr bwMode="auto">
          <a:xfrm>
            <a:off x="8534399" y="4306886"/>
            <a:ext cx="2166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to muscles to use as fuel (ATP)</a:t>
            </a:r>
          </a:p>
        </p:txBody>
      </p:sp>
      <p:sp>
        <p:nvSpPr>
          <p:cNvPr id="81932" name="Rectangle 12"/>
          <p:cNvSpPr>
            <a:spLocks noChangeArrowheads="1"/>
          </p:cNvSpPr>
          <p:nvPr/>
        </p:nvSpPr>
        <p:spPr bwMode="auto">
          <a:xfrm>
            <a:off x="7753349" y="2592386"/>
            <a:ext cx="1147558"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4400" b="1">
                <a:solidFill>
                  <a:srgbClr val="FAFD00"/>
                </a:solidFill>
                <a:effectLst>
                  <a:outerShdw blurRad="38100" dist="38100" dir="2700000" algn="tl">
                    <a:srgbClr val="C0C0C0"/>
                  </a:outerShdw>
                </a:effectLst>
                <a:latin typeface="Elephant" panose="02020904090505020303" pitchFamily="18" charset="0"/>
              </a:rPr>
              <a:t>Fat</a:t>
            </a:r>
          </a:p>
        </p:txBody>
      </p:sp>
      <p:sp>
        <p:nvSpPr>
          <p:cNvPr id="81933" name="Rectangle 13"/>
          <p:cNvSpPr>
            <a:spLocks noChangeArrowheads="1"/>
          </p:cNvSpPr>
          <p:nvPr/>
        </p:nvSpPr>
        <p:spPr bwMode="auto">
          <a:xfrm>
            <a:off x="5321299" y="4273549"/>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rial" panose="020B0604020202020204" pitchFamily="34" charset="0"/>
              </a:rPr>
              <a:t>from fat grams</a:t>
            </a:r>
          </a:p>
        </p:txBody>
      </p:sp>
      <p:graphicFrame>
        <p:nvGraphicFramePr>
          <p:cNvPr id="81934" name="Object 14">
            <a:hlinkClick r:id="" action="ppaction://ole?verb=0"/>
          </p:cNvPr>
          <p:cNvGraphicFramePr>
            <a:graphicFrameLocks/>
          </p:cNvGraphicFramePr>
          <p:nvPr/>
        </p:nvGraphicFramePr>
        <p:xfrm>
          <a:off x="1900238" y="6007101"/>
          <a:ext cx="944562" cy="619125"/>
        </p:xfrm>
        <a:graphic>
          <a:graphicData uri="http://schemas.openxmlformats.org/presentationml/2006/ole">
            <mc:AlternateContent xmlns:mc="http://schemas.openxmlformats.org/markup-compatibility/2006">
              <mc:Choice xmlns:v="urn:schemas-microsoft-com:vml" Requires="v">
                <p:oleObj spid="_x0000_s2053" name="Media Clip" r:id="rId4" imgW="817534" imgH="541139" progId="mplayer">
                  <p:embed/>
                </p:oleObj>
              </mc:Choice>
              <mc:Fallback>
                <p:oleObj name="Media Clip" r:id="rId4" imgW="817534" imgH="541139" progId="mplayer">
                  <p:embed/>
                  <p:pic>
                    <p:nvPicPr>
                      <p:cNvPr id="81934" name="Object 1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6007101"/>
                        <a:ext cx="944562"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0405472"/>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verb" presetSubtype="0" fill="hold" nodeType="afterEffect">
                                  <p:stCondLst>
                                    <p:cond delay="0"/>
                                  </p:stCondLst>
                                  <p:childTnLst>
                                    <p:cmd type="verb" cmd="0">
                                      <p:cBhvr>
                                        <p:cTn id="6" dur="1" fill="hold"/>
                                        <p:tgtEl>
                                          <p:spTgt spid="8193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normAutofit/>
          </a:bodyPr>
          <a:lstStyle/>
          <a:p>
            <a:r>
              <a:rPr lang="en-US" altLang="en-US" dirty="0"/>
              <a:t>Calories Burned per Minute</a:t>
            </a:r>
            <a:endParaRPr lang="en-US" altLang="en-US" sz="4800" dirty="0"/>
          </a:p>
        </p:txBody>
      </p:sp>
      <p:graphicFrame>
        <p:nvGraphicFramePr>
          <p:cNvPr id="90115" name="Object 3"/>
          <p:cNvGraphicFramePr>
            <a:graphicFrameLocks noGrp="1"/>
          </p:cNvGraphicFramePr>
          <p:nvPr>
            <p:ph type="chart" idx="1"/>
          </p:nvPr>
        </p:nvGraphicFramePr>
        <p:xfrm>
          <a:off x="2194719" y="1581943"/>
          <a:ext cx="7802562" cy="4151313"/>
        </p:xfrm>
        <a:graphic>
          <a:graphicData uri="http://schemas.openxmlformats.org/presentationml/2006/ole">
            <mc:AlternateContent xmlns:mc="http://schemas.openxmlformats.org/markup-compatibility/2006">
              <mc:Choice xmlns:v="urn:schemas-microsoft-com:vml" Requires="v">
                <p:oleObj spid="_x0000_s3077" name="Chart" r:id="rId4" imgW="7802280" imgH="4152600" progId="MSGraph.Chart.5">
                  <p:embed/>
                </p:oleObj>
              </mc:Choice>
              <mc:Fallback>
                <p:oleObj name="Chart" r:id="rId4" imgW="7802280" imgH="4152600" progId="MSGraph.Chart.5">
                  <p:embed/>
                  <p:pic>
                    <p:nvPicPr>
                      <p:cNvPr id="9011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581943"/>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8637838"/>
      </p:ext>
    </p:extLst>
  </p:cSld>
  <p:clrMapOvr>
    <a:masterClrMapping/>
  </p:clrMapOvr>
  <mc:AlternateContent xmlns:mc="http://schemas.openxmlformats.org/markup-compatibility/2006" xmlns:p14="http://schemas.microsoft.com/office/powerpoint/2010/main">
    <mc:Choice Requires="p14">
      <p:transition p14:dur="0" advTm="5877"/>
    </mc:Choice>
    <mc:Fallback xmlns="">
      <p:transition advTm="58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ipe(left)">
                                      <p:cBhvr>
                                        <p:cTn id="7" dur="50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normAutofit/>
          </a:bodyPr>
          <a:lstStyle/>
          <a:p>
            <a:r>
              <a:rPr lang="en-US" altLang="en-US" dirty="0"/>
              <a:t>Training Effect of Regular Exercise</a:t>
            </a:r>
            <a:endParaRPr lang="en-US" altLang="en-US" sz="4800" dirty="0"/>
          </a:p>
        </p:txBody>
      </p:sp>
      <p:graphicFrame>
        <p:nvGraphicFramePr>
          <p:cNvPr id="90115" name="Object 3"/>
          <p:cNvGraphicFramePr>
            <a:graphicFrameLocks noGrp="1"/>
          </p:cNvGraphicFramePr>
          <p:nvPr>
            <p:ph type="chart" idx="1"/>
          </p:nvPr>
        </p:nvGraphicFramePr>
        <p:xfrm>
          <a:off x="2194719" y="1581943"/>
          <a:ext cx="7802562" cy="4151313"/>
        </p:xfrm>
        <a:graphic>
          <a:graphicData uri="http://schemas.openxmlformats.org/presentationml/2006/ole">
            <mc:AlternateContent xmlns:mc="http://schemas.openxmlformats.org/markup-compatibility/2006">
              <mc:Choice xmlns:v="urn:schemas-microsoft-com:vml" Requires="v">
                <p:oleObj spid="_x0000_s4101" name="Chart" r:id="rId4" imgW="7802280" imgH="4152600" progId="MSGraph.Chart.5">
                  <p:embed/>
                </p:oleObj>
              </mc:Choice>
              <mc:Fallback>
                <p:oleObj name="Chart" r:id="rId4" imgW="7802280" imgH="4152600" progId="MSGraph.Chart.5">
                  <p:embed/>
                  <p:pic>
                    <p:nvPicPr>
                      <p:cNvPr id="9011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581943"/>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6" name="Freeform 4"/>
          <p:cNvSpPr>
            <a:spLocks/>
          </p:cNvSpPr>
          <p:nvPr/>
        </p:nvSpPr>
        <p:spPr bwMode="auto">
          <a:xfrm>
            <a:off x="3124200" y="2357446"/>
            <a:ext cx="4628735" cy="1871654"/>
          </a:xfrm>
          <a:custGeom>
            <a:avLst/>
            <a:gdLst>
              <a:gd name="T0" fmla="*/ 0 w 2636"/>
              <a:gd name="T1" fmla="*/ 1109 h 1110"/>
              <a:gd name="T2" fmla="*/ 2635 w 2636"/>
              <a:gd name="T3" fmla="*/ 456 h 1110"/>
              <a:gd name="T4" fmla="*/ 2622 w 2636"/>
              <a:gd name="T5" fmla="*/ 0 h 1110"/>
              <a:gd name="T6" fmla="*/ 0 w 2636"/>
              <a:gd name="T7" fmla="*/ 1109 h 1110"/>
            </a:gdLst>
            <a:ahLst/>
            <a:cxnLst>
              <a:cxn ang="0">
                <a:pos x="T0" y="T1"/>
              </a:cxn>
              <a:cxn ang="0">
                <a:pos x="T2" y="T3"/>
              </a:cxn>
              <a:cxn ang="0">
                <a:pos x="T4" y="T5"/>
              </a:cxn>
              <a:cxn ang="0">
                <a:pos x="T6" y="T7"/>
              </a:cxn>
            </a:cxnLst>
            <a:rect l="0" t="0" r="r" b="b"/>
            <a:pathLst>
              <a:path w="2636" h="1110">
                <a:moveTo>
                  <a:pt x="0" y="1109"/>
                </a:moveTo>
                <a:lnTo>
                  <a:pt x="2635" y="456"/>
                </a:lnTo>
                <a:lnTo>
                  <a:pt x="2622" y="0"/>
                </a:lnTo>
                <a:lnTo>
                  <a:pt x="0" y="1109"/>
                </a:lnTo>
              </a:path>
            </a:pathLst>
          </a:custGeom>
          <a:solidFill>
            <a:srgbClr val="FC0128"/>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7" name="AutoShape 5"/>
          <p:cNvSpPr>
            <a:spLocks noChangeArrowheads="1"/>
          </p:cNvSpPr>
          <p:nvPr/>
        </p:nvSpPr>
        <p:spPr bwMode="auto">
          <a:xfrm rot="10800000" flipH="1">
            <a:off x="5703472" y="3770981"/>
            <a:ext cx="3340100" cy="697178"/>
          </a:xfrm>
          <a:prstGeom prst="wedgeRoundRectCallout">
            <a:avLst>
              <a:gd name="adj1" fmla="val -41671"/>
              <a:gd name="adj2" fmla="val 66667"/>
              <a:gd name="adj3" fmla="val 16667"/>
            </a:avLst>
          </a:prstGeom>
          <a:solidFill>
            <a:schemeClr val="bg1"/>
          </a:solidFill>
          <a:ln w="76200">
            <a:solidFill>
              <a:schemeClr val="tx1"/>
            </a:solidFill>
            <a:miter lim="800000"/>
            <a:headEnd/>
            <a:tailEnd/>
          </a:ln>
          <a:effectLst/>
          <a:extLst/>
        </p:spPr>
        <p:txBody>
          <a:bodyPr wrap="none" anchor="ctr"/>
          <a:lstStyle/>
          <a:p>
            <a:endParaRPr lang="en-US"/>
          </a:p>
        </p:txBody>
      </p:sp>
      <p:sp>
        <p:nvSpPr>
          <p:cNvPr id="90118" name="Rectangle 6"/>
          <p:cNvSpPr>
            <a:spLocks noChangeArrowheads="1"/>
          </p:cNvSpPr>
          <p:nvPr/>
        </p:nvSpPr>
        <p:spPr bwMode="auto">
          <a:xfrm>
            <a:off x="5795547" y="3888416"/>
            <a:ext cx="31559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1" dirty="0">
                <a:effectLst>
                  <a:outerShdw blurRad="38100" dist="38100" dir="2700000" algn="tl">
                    <a:srgbClr val="C0C0C0"/>
                  </a:outerShdw>
                </a:effectLst>
                <a:latin typeface="Arial" panose="020B0604020202020204" pitchFamily="34" charset="0"/>
              </a:rPr>
              <a:t>Beginning Exerciser</a:t>
            </a:r>
          </a:p>
        </p:txBody>
      </p:sp>
    </p:spTree>
    <p:extLst>
      <p:ext uri="{BB962C8B-B14F-4D97-AF65-F5344CB8AC3E}">
        <p14:creationId xmlns:p14="http://schemas.microsoft.com/office/powerpoint/2010/main" val="2776796597"/>
      </p:ext>
    </p:extLst>
  </p:cSld>
  <p:clrMapOvr>
    <a:masterClrMapping/>
  </p:clrMapOvr>
  <mc:AlternateContent xmlns:mc="http://schemas.openxmlformats.org/markup-compatibility/2006" xmlns:p14="http://schemas.microsoft.com/office/powerpoint/2010/main">
    <mc:Choice Requires="p14">
      <p:transition p14:dur="0" advTm="5877"/>
    </mc:Choice>
    <mc:Fallback xmlns="">
      <p:transition advTm="587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normAutofit/>
          </a:bodyPr>
          <a:lstStyle/>
          <a:p>
            <a:r>
              <a:rPr lang="en-US" altLang="en-US" dirty="0"/>
              <a:t>Training Effect of Regular Exercise</a:t>
            </a:r>
            <a:endParaRPr lang="en-US" altLang="en-US" sz="4800" dirty="0"/>
          </a:p>
        </p:txBody>
      </p:sp>
      <p:graphicFrame>
        <p:nvGraphicFramePr>
          <p:cNvPr id="90115" name="Object 3"/>
          <p:cNvGraphicFramePr>
            <a:graphicFrameLocks noGrp="1"/>
          </p:cNvGraphicFramePr>
          <p:nvPr>
            <p:ph type="chart" idx="1"/>
          </p:nvPr>
        </p:nvGraphicFramePr>
        <p:xfrm>
          <a:off x="2194719" y="1581943"/>
          <a:ext cx="7802562" cy="4151313"/>
        </p:xfrm>
        <a:graphic>
          <a:graphicData uri="http://schemas.openxmlformats.org/presentationml/2006/ole">
            <mc:AlternateContent xmlns:mc="http://schemas.openxmlformats.org/markup-compatibility/2006">
              <mc:Choice xmlns:v="urn:schemas-microsoft-com:vml" Requires="v">
                <p:oleObj spid="_x0000_s5125" name="Chart" r:id="rId4" imgW="7802280" imgH="4152600" progId="MSGraph.Chart.5">
                  <p:embed/>
                </p:oleObj>
              </mc:Choice>
              <mc:Fallback>
                <p:oleObj name="Chart" r:id="rId4" imgW="7802280" imgH="4152600" progId="MSGraph.Chart.5">
                  <p:embed/>
                  <p:pic>
                    <p:nvPicPr>
                      <p:cNvPr id="9011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581943"/>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6" name="Freeform 4"/>
          <p:cNvSpPr>
            <a:spLocks/>
          </p:cNvSpPr>
          <p:nvPr/>
        </p:nvSpPr>
        <p:spPr bwMode="auto">
          <a:xfrm>
            <a:off x="3124200" y="2357446"/>
            <a:ext cx="4628735" cy="1871654"/>
          </a:xfrm>
          <a:custGeom>
            <a:avLst/>
            <a:gdLst>
              <a:gd name="T0" fmla="*/ 0 w 2636"/>
              <a:gd name="T1" fmla="*/ 1109 h 1110"/>
              <a:gd name="T2" fmla="*/ 2635 w 2636"/>
              <a:gd name="T3" fmla="*/ 456 h 1110"/>
              <a:gd name="T4" fmla="*/ 2622 w 2636"/>
              <a:gd name="T5" fmla="*/ 0 h 1110"/>
              <a:gd name="T6" fmla="*/ 0 w 2636"/>
              <a:gd name="T7" fmla="*/ 1109 h 1110"/>
            </a:gdLst>
            <a:ahLst/>
            <a:cxnLst>
              <a:cxn ang="0">
                <a:pos x="T0" y="T1"/>
              </a:cxn>
              <a:cxn ang="0">
                <a:pos x="T2" y="T3"/>
              </a:cxn>
              <a:cxn ang="0">
                <a:pos x="T4" y="T5"/>
              </a:cxn>
              <a:cxn ang="0">
                <a:pos x="T6" y="T7"/>
              </a:cxn>
            </a:cxnLst>
            <a:rect l="0" t="0" r="r" b="b"/>
            <a:pathLst>
              <a:path w="2636" h="1110">
                <a:moveTo>
                  <a:pt x="0" y="1109"/>
                </a:moveTo>
                <a:lnTo>
                  <a:pt x="2635" y="456"/>
                </a:lnTo>
                <a:lnTo>
                  <a:pt x="2622" y="0"/>
                </a:lnTo>
                <a:lnTo>
                  <a:pt x="0" y="1109"/>
                </a:lnTo>
              </a:path>
            </a:pathLst>
          </a:custGeom>
          <a:solidFill>
            <a:srgbClr val="FC0128"/>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7" name="AutoShape 5"/>
          <p:cNvSpPr>
            <a:spLocks noChangeArrowheads="1"/>
          </p:cNvSpPr>
          <p:nvPr/>
        </p:nvSpPr>
        <p:spPr bwMode="auto">
          <a:xfrm rot="10800000" flipH="1">
            <a:off x="5703472" y="3770981"/>
            <a:ext cx="3340100" cy="697178"/>
          </a:xfrm>
          <a:prstGeom prst="wedgeRoundRectCallout">
            <a:avLst>
              <a:gd name="adj1" fmla="val -41671"/>
              <a:gd name="adj2" fmla="val 66667"/>
              <a:gd name="adj3" fmla="val 16667"/>
            </a:avLst>
          </a:prstGeom>
          <a:solidFill>
            <a:schemeClr val="bg1"/>
          </a:solidFill>
          <a:ln w="76200">
            <a:solidFill>
              <a:schemeClr val="tx1"/>
            </a:solidFill>
            <a:miter lim="800000"/>
            <a:headEnd/>
            <a:tailEnd/>
          </a:ln>
          <a:effectLst/>
          <a:extLst/>
        </p:spPr>
        <p:txBody>
          <a:bodyPr wrap="none" anchor="ctr"/>
          <a:lstStyle/>
          <a:p>
            <a:endParaRPr lang="en-US"/>
          </a:p>
        </p:txBody>
      </p:sp>
      <p:sp>
        <p:nvSpPr>
          <p:cNvPr id="90118" name="Rectangle 6"/>
          <p:cNvSpPr>
            <a:spLocks noChangeArrowheads="1"/>
          </p:cNvSpPr>
          <p:nvPr/>
        </p:nvSpPr>
        <p:spPr bwMode="auto">
          <a:xfrm>
            <a:off x="5795547" y="3888416"/>
            <a:ext cx="31559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1" dirty="0">
                <a:effectLst>
                  <a:outerShdw blurRad="38100" dist="38100" dir="2700000" algn="tl">
                    <a:srgbClr val="C0C0C0"/>
                  </a:outerShdw>
                </a:effectLst>
                <a:latin typeface="Arial" panose="020B0604020202020204" pitchFamily="34" charset="0"/>
              </a:rPr>
              <a:t>Beginning Exerciser</a:t>
            </a:r>
          </a:p>
        </p:txBody>
      </p:sp>
      <p:sp>
        <p:nvSpPr>
          <p:cNvPr id="8" name="AutoShape 5">
            <a:extLst>
              <a:ext uri="{FF2B5EF4-FFF2-40B4-BE49-F238E27FC236}">
                <a16:creationId xmlns:a16="http://schemas.microsoft.com/office/drawing/2014/main" id="{EF4C3346-B68B-4B60-ABEE-C3C16D208F35}"/>
              </a:ext>
            </a:extLst>
          </p:cNvPr>
          <p:cNvSpPr>
            <a:spLocks noChangeArrowheads="1"/>
          </p:cNvSpPr>
          <p:nvPr/>
        </p:nvSpPr>
        <p:spPr bwMode="auto">
          <a:xfrm flipH="1">
            <a:off x="2818985" y="2149862"/>
            <a:ext cx="2884487" cy="867833"/>
          </a:xfrm>
          <a:prstGeom prst="wedgeRoundRectCallout">
            <a:avLst>
              <a:gd name="adj1" fmla="val -41671"/>
              <a:gd name="adj2" fmla="val 66667"/>
              <a:gd name="adj3" fmla="val 16667"/>
            </a:avLst>
          </a:prstGeom>
          <a:solidFill>
            <a:schemeClr val="bg1"/>
          </a:solidFill>
          <a:ln w="76200">
            <a:solidFill>
              <a:schemeClr val="tx1"/>
            </a:solidFill>
            <a:miter lim="800000"/>
            <a:headEnd/>
            <a:tailEnd/>
          </a:ln>
          <a:effectLst/>
          <a:extLst/>
        </p:spPr>
        <p:txBody>
          <a:bodyPr wrap="none" anchor="ctr"/>
          <a:lstStyle/>
          <a:p>
            <a:endParaRPr lang="en-US"/>
          </a:p>
        </p:txBody>
      </p:sp>
      <p:sp>
        <p:nvSpPr>
          <p:cNvPr id="9" name="Rectangle 6">
            <a:extLst>
              <a:ext uri="{FF2B5EF4-FFF2-40B4-BE49-F238E27FC236}">
                <a16:creationId xmlns:a16="http://schemas.microsoft.com/office/drawing/2014/main" id="{43A7E13B-A306-4A15-B632-1CA3A7CA001A}"/>
              </a:ext>
            </a:extLst>
          </p:cNvPr>
          <p:cNvSpPr>
            <a:spLocks noChangeArrowheads="1"/>
          </p:cNvSpPr>
          <p:nvPr/>
        </p:nvSpPr>
        <p:spPr bwMode="auto">
          <a:xfrm>
            <a:off x="2842796" y="2360999"/>
            <a:ext cx="28575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1" dirty="0">
                <a:effectLst>
                  <a:outerShdw blurRad="38100" dist="38100" dir="2700000" algn="tl">
                    <a:srgbClr val="C0C0C0"/>
                  </a:outerShdw>
                </a:effectLst>
                <a:latin typeface="Arial" panose="020B0604020202020204" pitchFamily="34" charset="0"/>
              </a:rPr>
              <a:t>Regular Exerciser</a:t>
            </a:r>
          </a:p>
        </p:txBody>
      </p:sp>
    </p:spTree>
    <p:extLst>
      <p:ext uri="{BB962C8B-B14F-4D97-AF65-F5344CB8AC3E}">
        <p14:creationId xmlns:p14="http://schemas.microsoft.com/office/powerpoint/2010/main" val="1880387545"/>
      </p:ext>
    </p:extLst>
  </p:cSld>
  <p:clrMapOvr>
    <a:masterClrMapping/>
  </p:clrMapOvr>
  <mc:AlternateContent xmlns:mc="http://schemas.openxmlformats.org/markup-compatibility/2006" xmlns:p14="http://schemas.microsoft.com/office/powerpoint/2010/main">
    <mc:Choice Requires="p14">
      <p:transition p14:dur="0" advTm="5877"/>
    </mc:Choice>
    <mc:Fallback xmlns="">
      <p:transition advTm="5877"/>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a:lstStyle/>
          <a:p>
            <a:r>
              <a:rPr lang="en-US" altLang="en-US" sz="2400"/>
              <a:t>Training Effect of Regular Exercise</a:t>
            </a:r>
            <a:r>
              <a:rPr lang="en-US" altLang="en-US"/>
              <a:t> </a:t>
            </a:r>
            <a:br>
              <a:rPr lang="en-US" altLang="en-US"/>
            </a:br>
            <a:r>
              <a:rPr lang="en-US" altLang="en-US" sz="4000"/>
              <a:t>Mitochondria in Muscle Cells</a:t>
            </a:r>
          </a:p>
        </p:txBody>
      </p:sp>
      <p:sp>
        <p:nvSpPr>
          <p:cNvPr id="94211" name="Rectangle 3"/>
          <p:cNvSpPr>
            <a:spLocks noGrp="1" noChangeArrowheads="1"/>
          </p:cNvSpPr>
          <p:nvPr>
            <p:ph type="body" sz="half" idx="1"/>
          </p:nvPr>
        </p:nvSpPr>
        <p:spPr>
          <a:xfrm>
            <a:off x="1840089" y="1981200"/>
            <a:ext cx="5125861" cy="4267200"/>
          </a:xfrm>
          <a:noFill/>
          <a:ln/>
        </p:spPr>
        <p:txBody>
          <a:bodyPr>
            <a:normAutofit/>
          </a:bodyPr>
          <a:lstStyle/>
          <a:p>
            <a:r>
              <a:rPr lang="en-US" altLang="en-US" sz="3200" dirty="0"/>
              <a:t>Non-Exerciser</a:t>
            </a:r>
          </a:p>
          <a:p>
            <a:pPr lvl="1"/>
            <a:r>
              <a:rPr lang="en-US" altLang="en-US" sz="2400" dirty="0"/>
              <a:t>10% - 15% mitochondria</a:t>
            </a:r>
          </a:p>
          <a:p>
            <a:r>
              <a:rPr lang="en-US" altLang="en-US" sz="3200" dirty="0"/>
              <a:t>Exercise Walker</a:t>
            </a:r>
          </a:p>
          <a:p>
            <a:pPr lvl="1"/>
            <a:r>
              <a:rPr lang="en-US" altLang="en-US" sz="2400" dirty="0"/>
              <a:t>20% - 25% mitochondria</a:t>
            </a:r>
          </a:p>
          <a:p>
            <a:r>
              <a:rPr lang="en-US" altLang="en-US" sz="3200" dirty="0"/>
              <a:t>Marathon Runner</a:t>
            </a:r>
          </a:p>
          <a:p>
            <a:pPr lvl="1"/>
            <a:r>
              <a:rPr lang="en-US" altLang="en-US" sz="2400" dirty="0"/>
              <a:t>30% - 35% mitochondria</a:t>
            </a:r>
          </a:p>
        </p:txBody>
      </p:sp>
      <p:pic>
        <p:nvPicPr>
          <p:cNvPr id="6" name="Picture 5" descr="A close up of a logo&#10;&#10;Description generated with very high confidence">
            <a:extLst>
              <a:ext uri="{FF2B5EF4-FFF2-40B4-BE49-F238E27FC236}">
                <a16:creationId xmlns:a16="http://schemas.microsoft.com/office/drawing/2014/main" id="{C4FD1B61-A35C-4B63-B27E-248EDECD72EC}"/>
              </a:ext>
            </a:extLst>
          </p:cNvPr>
          <p:cNvPicPr>
            <a:picLocks noChangeAspect="1"/>
          </p:cNvPicPr>
          <p:nvPr/>
        </p:nvPicPr>
        <p:blipFill>
          <a:blip r:embed="rId3"/>
          <a:stretch>
            <a:fillRect/>
          </a:stretch>
        </p:blipFill>
        <p:spPr>
          <a:xfrm>
            <a:off x="6807200" y="2118020"/>
            <a:ext cx="1988016" cy="3582571"/>
          </a:xfrm>
          <a:prstGeom prst="rect">
            <a:avLst/>
          </a:prstGeom>
        </p:spPr>
      </p:pic>
      <p:pic>
        <p:nvPicPr>
          <p:cNvPr id="8" name="Picture 7">
            <a:extLst>
              <a:ext uri="{FF2B5EF4-FFF2-40B4-BE49-F238E27FC236}">
                <a16:creationId xmlns:a16="http://schemas.microsoft.com/office/drawing/2014/main" id="{C0E63AC9-97EB-47D6-8A2B-7DA7D8482921}"/>
              </a:ext>
            </a:extLst>
          </p:cNvPr>
          <p:cNvPicPr>
            <a:picLocks noChangeAspect="1"/>
          </p:cNvPicPr>
          <p:nvPr/>
        </p:nvPicPr>
        <p:blipFill>
          <a:blip r:embed="rId4"/>
          <a:stretch>
            <a:fillRect/>
          </a:stretch>
        </p:blipFill>
        <p:spPr>
          <a:xfrm>
            <a:off x="8291482" y="3710677"/>
            <a:ext cx="1885658" cy="1823946"/>
          </a:xfrm>
          <a:prstGeom prst="rect">
            <a:avLst/>
          </a:prstGeom>
        </p:spPr>
      </p:pic>
      <p:sp>
        <p:nvSpPr>
          <p:cNvPr id="11" name="Rectangle 5">
            <a:extLst>
              <a:ext uri="{FF2B5EF4-FFF2-40B4-BE49-F238E27FC236}">
                <a16:creationId xmlns:a16="http://schemas.microsoft.com/office/drawing/2014/main" id="{ADA92351-5AB8-4436-A049-FCCB54438134}"/>
              </a:ext>
            </a:extLst>
          </p:cNvPr>
          <p:cNvSpPr>
            <a:spLocks noChangeArrowheads="1"/>
          </p:cNvSpPr>
          <p:nvPr/>
        </p:nvSpPr>
        <p:spPr bwMode="auto">
          <a:xfrm>
            <a:off x="8795216" y="1905000"/>
            <a:ext cx="2031359"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n-US" altLang="en-US" sz="2800" b="1" dirty="0">
                <a:solidFill>
                  <a:srgbClr val="00279F"/>
                </a:solidFill>
                <a:latin typeface="Parade" pitchFamily="66" charset="0"/>
              </a:rPr>
              <a:t>Better fat burning thru chemistry!</a:t>
            </a:r>
          </a:p>
        </p:txBody>
      </p:sp>
    </p:spTree>
    <p:extLst>
      <p:ext uri="{BB962C8B-B14F-4D97-AF65-F5344CB8AC3E}">
        <p14:creationId xmlns:p14="http://schemas.microsoft.com/office/powerpoint/2010/main" val="1001063329"/>
      </p:ext>
    </p:extLst>
  </p:cSld>
  <p:clrMapOvr>
    <a:masterClrMapping/>
  </p:clrMapOvr>
  <mc:AlternateContent xmlns:mc="http://schemas.openxmlformats.org/markup-compatibility/2006" xmlns:p14="http://schemas.microsoft.com/office/powerpoint/2010/main">
    <mc:Choice Requires="p14">
      <p:transition p14:dur="0" advTm="21201"/>
    </mc:Choice>
    <mc:Fallback xmlns="">
      <p:transition advTm="212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atinLnBrk="0">
              <a:defRPr lang="en-US"/>
            </a:pPr>
            <a:r>
              <a:rPr lang="en-US" altLang=""/>
              <a:t>References and Resources</a:t>
            </a:r>
          </a:p>
        </p:txBody>
      </p:sp>
      <p:sp>
        <p:nvSpPr>
          <p:cNvPr id="3" name="Subtitle 2"/>
          <p:cNvSpPr>
            <a:spLocks noGrp="1"/>
          </p:cNvSpPr>
          <p:nvPr>
            <p:ph type="subTitle" idx="1"/>
          </p:nvPr>
        </p:nvSpPr>
        <p:spPr/>
        <p:txBody>
          <a:bodyPr/>
          <a:lstStyle/>
          <a:p>
            <a:pPr latinLnBrk="0">
              <a:defRPr lang="en-US"/>
            </a:pPr>
            <a:endParaRPr lang="en-US" altLang=""/>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514601" y="603250"/>
            <a:ext cx="8093075" cy="1143000"/>
          </a:xfrm>
          <a:noFill/>
          <a:ln/>
        </p:spPr>
        <p:txBody>
          <a:bodyPr/>
          <a:lstStyle/>
          <a:p>
            <a:r>
              <a:rPr lang="en-US" altLang="en-US" sz="3600"/>
              <a:t>Burn More Fat at Higher Intensities</a:t>
            </a:r>
          </a:p>
        </p:txBody>
      </p:sp>
      <p:graphicFrame>
        <p:nvGraphicFramePr>
          <p:cNvPr id="98307" name="Object 3"/>
          <p:cNvGraphicFramePr>
            <a:graphicFrameLocks noGrp="1"/>
          </p:cNvGraphicFramePr>
          <p:nvPr>
            <p:ph type="chart" idx="1"/>
            <p:extLst>
              <p:ext uri="{D42A27DB-BD31-4B8C-83A1-F6EECF244321}">
                <p14:modId xmlns:p14="http://schemas.microsoft.com/office/powerpoint/2010/main" val="2079284227"/>
              </p:ext>
            </p:extLst>
          </p:nvPr>
        </p:nvGraphicFramePr>
        <p:xfrm>
          <a:off x="2194719" y="1581943"/>
          <a:ext cx="7802562" cy="4151313"/>
        </p:xfrm>
        <a:graphic>
          <a:graphicData uri="http://schemas.openxmlformats.org/presentationml/2006/ole">
            <mc:AlternateContent xmlns:mc="http://schemas.openxmlformats.org/markup-compatibility/2006">
              <mc:Choice xmlns:v="urn:schemas-microsoft-com:vml" Requires="v">
                <p:oleObj spid="_x0000_s6149" name="Chart" r:id="rId4" imgW="7802280" imgH="4152600" progId="MSGraph.Chart.5">
                  <p:embed/>
                </p:oleObj>
              </mc:Choice>
              <mc:Fallback>
                <p:oleObj name="Chart" r:id="rId4" imgW="7802280" imgH="4152600" progId="MSGraph.Chart.5">
                  <p:embed/>
                  <p:pic>
                    <p:nvPicPr>
                      <p:cNvPr id="98307"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581943"/>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4908972"/>
      </p:ext>
    </p:extLst>
  </p:cSld>
  <p:clrMapOvr>
    <a:masterClrMapping/>
  </p:clrMapOvr>
  <mc:AlternateContent xmlns:mc="http://schemas.openxmlformats.org/markup-compatibility/2006" xmlns:p14="http://schemas.microsoft.com/office/powerpoint/2010/main">
    <mc:Choice Requires="p14">
      <p:transition p14:dur="0" advTm="18620"/>
    </mc:Choice>
    <mc:Fallback xmlns="">
      <p:transition advTm="1862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190751" y="603250"/>
            <a:ext cx="9086849" cy="1143000"/>
          </a:xfrm>
          <a:noFill/>
          <a:ln/>
        </p:spPr>
        <p:txBody>
          <a:bodyPr/>
          <a:lstStyle/>
          <a:p>
            <a:r>
              <a:rPr lang="en-US" altLang="en-US" sz="3600" dirty="0"/>
              <a:t>Burn More Calories at Higher Intensities</a:t>
            </a:r>
          </a:p>
        </p:txBody>
      </p:sp>
      <p:graphicFrame>
        <p:nvGraphicFramePr>
          <p:cNvPr id="102403" name="Object 3"/>
          <p:cNvGraphicFramePr>
            <a:graphicFrameLocks/>
          </p:cNvGraphicFramePr>
          <p:nvPr>
            <p:extLst>
              <p:ext uri="{D42A27DB-BD31-4B8C-83A1-F6EECF244321}">
                <p14:modId xmlns:p14="http://schemas.microsoft.com/office/powerpoint/2010/main" val="651616703"/>
              </p:ext>
            </p:extLst>
          </p:nvPr>
        </p:nvGraphicFramePr>
        <p:xfrm>
          <a:off x="2747962" y="1555750"/>
          <a:ext cx="6696075" cy="4203700"/>
        </p:xfrm>
        <a:graphic>
          <a:graphicData uri="http://schemas.openxmlformats.org/presentationml/2006/ole">
            <mc:AlternateContent xmlns:mc="http://schemas.openxmlformats.org/markup-compatibility/2006">
              <mc:Choice xmlns:v="urn:schemas-microsoft-com:vml" Requires="v">
                <p:oleObj spid="_x0000_s7173" name="Chart" r:id="rId4" imgW="6705360" imgH="4213080" progId="MSGraph.Chart.5">
                  <p:embed/>
                </p:oleObj>
              </mc:Choice>
              <mc:Fallback>
                <p:oleObj name="Chart" r:id="rId4" imgW="6705360" imgH="4213080" progId="MSGraph.Chart.5">
                  <p:embed/>
                  <p:pic>
                    <p:nvPicPr>
                      <p:cNvPr id="102403"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962" y="1555750"/>
                        <a:ext cx="6696075"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7088960"/>
      </p:ext>
    </p:extLst>
  </p:cSld>
  <p:clrMapOvr>
    <a:masterClrMapping/>
  </p:clrMapOvr>
  <mc:AlternateContent xmlns:mc="http://schemas.openxmlformats.org/markup-compatibility/2006" xmlns:p14="http://schemas.microsoft.com/office/powerpoint/2010/main">
    <mc:Choice Requires="p14">
      <p:transition p14:dur="0" advTm="18345"/>
    </mc:Choice>
    <mc:Fallback xmlns="">
      <p:transition advTm="1834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90751" y="603250"/>
            <a:ext cx="9118380" cy="1143000"/>
          </a:xfrm>
          <a:noFill/>
          <a:ln/>
        </p:spPr>
        <p:txBody>
          <a:bodyPr/>
          <a:lstStyle/>
          <a:p>
            <a:r>
              <a:rPr lang="en-US" altLang="en-US" sz="3600" dirty="0"/>
              <a:t>Burn More Calories at Higher Intensities</a:t>
            </a:r>
          </a:p>
        </p:txBody>
      </p:sp>
      <p:graphicFrame>
        <p:nvGraphicFramePr>
          <p:cNvPr id="104451" name="Object 3"/>
          <p:cNvGraphicFramePr>
            <a:graphicFrameLocks/>
          </p:cNvGraphicFramePr>
          <p:nvPr>
            <p:extLst>
              <p:ext uri="{D42A27DB-BD31-4B8C-83A1-F6EECF244321}">
                <p14:modId xmlns:p14="http://schemas.microsoft.com/office/powerpoint/2010/main" val="1139893291"/>
              </p:ext>
            </p:extLst>
          </p:nvPr>
        </p:nvGraphicFramePr>
        <p:xfrm>
          <a:off x="2747962" y="1555750"/>
          <a:ext cx="6696075" cy="4203700"/>
        </p:xfrm>
        <a:graphic>
          <a:graphicData uri="http://schemas.openxmlformats.org/presentationml/2006/ole">
            <mc:AlternateContent xmlns:mc="http://schemas.openxmlformats.org/markup-compatibility/2006">
              <mc:Choice xmlns:v="urn:schemas-microsoft-com:vml" Requires="v">
                <p:oleObj spid="_x0000_s8197" name="Chart" r:id="rId4" imgW="6705360" imgH="4213080" progId="MSGraph.Chart.5">
                  <p:embed/>
                </p:oleObj>
              </mc:Choice>
              <mc:Fallback>
                <p:oleObj name="Chart" r:id="rId4" imgW="6705360" imgH="4213080" progId="MSGraph.Chart.5">
                  <p:embed/>
                  <p:pic>
                    <p:nvPicPr>
                      <p:cNvPr id="104451"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962" y="1555750"/>
                        <a:ext cx="6696075"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2" name="AutoShape 4"/>
          <p:cNvSpPr>
            <a:spLocks noChangeArrowheads="1"/>
          </p:cNvSpPr>
          <p:nvPr/>
        </p:nvSpPr>
        <p:spPr bwMode="auto">
          <a:xfrm>
            <a:off x="8530914" y="1967837"/>
            <a:ext cx="2778217" cy="650875"/>
          </a:xfrm>
          <a:prstGeom prst="wedgeRoundRectCallout">
            <a:avLst>
              <a:gd name="adj1" fmla="val -47346"/>
              <a:gd name="adj2" fmla="val 84430"/>
              <a:gd name="adj3" fmla="val 16667"/>
            </a:avLst>
          </a:prstGeom>
          <a:solidFill>
            <a:srgbClr val="FFFFFF"/>
          </a:solidFill>
          <a:ln w="508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04453" name="Rectangle 5"/>
          <p:cNvSpPr>
            <a:spLocks noChangeArrowheads="1"/>
          </p:cNvSpPr>
          <p:nvPr/>
        </p:nvSpPr>
        <p:spPr bwMode="auto">
          <a:xfrm>
            <a:off x="8564253" y="2088487"/>
            <a:ext cx="286049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altLang="en-US" sz="2400" dirty="0"/>
              <a:t>15 miles per hour</a:t>
            </a:r>
          </a:p>
        </p:txBody>
      </p:sp>
      <p:sp>
        <p:nvSpPr>
          <p:cNvPr id="104454" name="AutoShape 6"/>
          <p:cNvSpPr>
            <a:spLocks noChangeArrowheads="1"/>
          </p:cNvSpPr>
          <p:nvPr/>
        </p:nvSpPr>
        <p:spPr bwMode="auto">
          <a:xfrm rot="10800000" flipH="1">
            <a:off x="7223031" y="4239289"/>
            <a:ext cx="2778217" cy="649553"/>
          </a:xfrm>
          <a:prstGeom prst="wedgeRoundRectCallout">
            <a:avLst>
              <a:gd name="adj1" fmla="val -48859"/>
              <a:gd name="adj2" fmla="val 68285"/>
              <a:gd name="adj3" fmla="val 16667"/>
            </a:avLst>
          </a:prstGeom>
          <a:solidFill>
            <a:schemeClr val="bg1"/>
          </a:solidFill>
          <a:ln w="508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04455" name="Rectangle 7"/>
          <p:cNvSpPr>
            <a:spLocks noChangeArrowheads="1"/>
          </p:cNvSpPr>
          <p:nvPr/>
        </p:nvSpPr>
        <p:spPr bwMode="auto">
          <a:xfrm>
            <a:off x="7272243" y="4335467"/>
            <a:ext cx="268503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dirty="0"/>
              <a:t>10 miles per hour</a:t>
            </a:r>
          </a:p>
        </p:txBody>
      </p:sp>
    </p:spTree>
    <p:extLst>
      <p:ext uri="{BB962C8B-B14F-4D97-AF65-F5344CB8AC3E}">
        <p14:creationId xmlns:p14="http://schemas.microsoft.com/office/powerpoint/2010/main" val="368155567"/>
      </p:ext>
    </p:extLst>
  </p:cSld>
  <p:clrMapOvr>
    <a:masterClrMapping/>
  </p:clrMapOvr>
  <mc:AlternateContent xmlns:mc="http://schemas.openxmlformats.org/markup-compatibility/2006" xmlns:p14="http://schemas.microsoft.com/office/powerpoint/2010/main">
    <mc:Choice Requires="p14">
      <p:transition p14:dur="0" advTm="13072"/>
    </mc:Choice>
    <mc:Fallback xmlns="">
      <p:transition advTm="1307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346326" y="609600"/>
            <a:ext cx="8093075" cy="1143000"/>
          </a:xfrm>
          <a:noFill/>
          <a:ln/>
        </p:spPr>
        <p:txBody>
          <a:bodyPr/>
          <a:lstStyle/>
          <a:p>
            <a:r>
              <a:rPr lang="en-US" altLang="en-US"/>
              <a:t>Burn More Fat at Very High Intensities</a:t>
            </a:r>
          </a:p>
        </p:txBody>
      </p:sp>
      <p:graphicFrame>
        <p:nvGraphicFramePr>
          <p:cNvPr id="106499" name="Object 3"/>
          <p:cNvGraphicFramePr>
            <a:graphicFrameLocks noGrp="1"/>
          </p:cNvGraphicFramePr>
          <p:nvPr>
            <p:ph type="chart" idx="1"/>
            <p:extLst>
              <p:ext uri="{D42A27DB-BD31-4B8C-83A1-F6EECF244321}">
                <p14:modId xmlns:p14="http://schemas.microsoft.com/office/powerpoint/2010/main" val="2825218126"/>
              </p:ext>
            </p:extLst>
          </p:nvPr>
        </p:nvGraphicFramePr>
        <p:xfrm>
          <a:off x="2194719" y="1581943"/>
          <a:ext cx="7802562" cy="4151313"/>
        </p:xfrm>
        <a:graphic>
          <a:graphicData uri="http://schemas.openxmlformats.org/presentationml/2006/ole">
            <mc:AlternateContent xmlns:mc="http://schemas.openxmlformats.org/markup-compatibility/2006">
              <mc:Choice xmlns:v="urn:schemas-microsoft-com:vml" Requires="v">
                <p:oleObj spid="_x0000_s9221" name="Chart" r:id="rId4" imgW="7802280" imgH="4152600" progId="MSGraph.Chart.5">
                  <p:embed/>
                </p:oleObj>
              </mc:Choice>
              <mc:Fallback>
                <p:oleObj name="Chart" r:id="rId4" imgW="7802280" imgH="4152600" progId="MSGraph.Chart.5">
                  <p:embed/>
                  <p:pic>
                    <p:nvPicPr>
                      <p:cNvPr id="106499"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581943"/>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1467969"/>
      </p:ext>
    </p:extLst>
  </p:cSld>
  <p:clrMapOvr>
    <a:masterClrMapping/>
  </p:clrMapOvr>
  <mc:AlternateContent xmlns:mc="http://schemas.openxmlformats.org/markup-compatibility/2006" xmlns:p14="http://schemas.microsoft.com/office/powerpoint/2010/main">
    <mc:Choice Requires="p14">
      <p:transition p14:dur="0" advTm="27957"/>
    </mc:Choice>
    <mc:Fallback xmlns="">
      <p:transition advTm="27957"/>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p:spPr>
        <p:txBody>
          <a:bodyPr/>
          <a:lstStyle/>
          <a:p>
            <a:r>
              <a:rPr lang="en-US" altLang="en-US" sz="4000"/>
              <a:t>To lose fat, should I wear . . . </a:t>
            </a:r>
          </a:p>
        </p:txBody>
      </p:sp>
      <p:sp>
        <p:nvSpPr>
          <p:cNvPr id="108547" name="Rectangle 3"/>
          <p:cNvSpPr>
            <a:spLocks noGrp="1" noChangeArrowheads="1"/>
          </p:cNvSpPr>
          <p:nvPr>
            <p:ph type="body" sz="half" idx="1"/>
          </p:nvPr>
        </p:nvSpPr>
        <p:spPr>
          <a:xfrm>
            <a:off x="2407025" y="1474555"/>
            <a:ext cx="5084763" cy="4114800"/>
          </a:xfrm>
          <a:noFill/>
          <a:ln/>
        </p:spPr>
        <p:txBody>
          <a:bodyPr>
            <a:normAutofit/>
          </a:bodyPr>
          <a:lstStyle/>
          <a:p>
            <a:r>
              <a:rPr lang="en-US" altLang="en-US" sz="2400" dirty="0"/>
              <a:t>sweats?</a:t>
            </a:r>
          </a:p>
          <a:p>
            <a:r>
              <a:rPr lang="en-US" altLang="en-US" sz="2400" dirty="0">
                <a:solidFill>
                  <a:srgbClr val="FC0128"/>
                </a:solidFill>
              </a:rPr>
              <a:t>vinyl suits?</a:t>
            </a:r>
            <a:endParaRPr lang="en-US" altLang="en-US" sz="2400" dirty="0"/>
          </a:p>
          <a:p>
            <a:r>
              <a:rPr lang="en-US" altLang="en-US" sz="2400" dirty="0">
                <a:solidFill>
                  <a:schemeClr val="tx2"/>
                </a:solidFill>
              </a:rPr>
              <a:t>rubber belts?</a:t>
            </a:r>
            <a:endParaRPr lang="en-US" altLang="en-US" sz="2400" dirty="0"/>
          </a:p>
          <a:p>
            <a:r>
              <a:rPr lang="en-US" altLang="en-US" sz="2400" dirty="0"/>
              <a:t>just shorts &amp; a t-shirt?</a:t>
            </a:r>
          </a:p>
          <a:p>
            <a:r>
              <a:rPr lang="en-US" altLang="en-US" sz="2400" dirty="0">
                <a:solidFill>
                  <a:srgbClr val="FC0128"/>
                </a:solidFill>
              </a:rPr>
              <a:t>If I keep real warm do I melt fat</a:t>
            </a:r>
          </a:p>
          <a:p>
            <a:pPr lvl="1"/>
            <a:r>
              <a:rPr lang="en-US" altLang="en-US" sz="2800" dirty="0"/>
              <a:t>like melting butter in a pan on a stove?</a:t>
            </a:r>
          </a:p>
        </p:txBody>
      </p:sp>
      <p:pic>
        <p:nvPicPr>
          <p:cNvPr id="4" name="Picture 3">
            <a:extLst>
              <a:ext uri="{FF2B5EF4-FFF2-40B4-BE49-F238E27FC236}">
                <a16:creationId xmlns:a16="http://schemas.microsoft.com/office/drawing/2014/main" id="{6D396516-E74D-4AF8-99FB-FC797B3629D0}"/>
              </a:ext>
            </a:extLst>
          </p:cNvPr>
          <p:cNvPicPr>
            <a:picLocks noChangeAspect="1"/>
          </p:cNvPicPr>
          <p:nvPr/>
        </p:nvPicPr>
        <p:blipFill>
          <a:blip r:embed="rId3"/>
          <a:stretch>
            <a:fillRect/>
          </a:stretch>
        </p:blipFill>
        <p:spPr>
          <a:xfrm>
            <a:off x="8737600" y="328172"/>
            <a:ext cx="2082800" cy="5670284"/>
          </a:xfrm>
          <a:prstGeom prst="rect">
            <a:avLst/>
          </a:prstGeom>
        </p:spPr>
      </p:pic>
    </p:spTree>
    <p:extLst>
      <p:ext uri="{BB962C8B-B14F-4D97-AF65-F5344CB8AC3E}">
        <p14:creationId xmlns:p14="http://schemas.microsoft.com/office/powerpoint/2010/main" val="2023806160"/>
      </p:ext>
    </p:extLst>
  </p:cSld>
  <p:clrMapOvr>
    <a:masterClrMapping/>
  </p:clrMapOvr>
  <mc:AlternateContent xmlns:mc="http://schemas.openxmlformats.org/markup-compatibility/2006" xmlns:p14="http://schemas.microsoft.com/office/powerpoint/2010/main">
    <mc:Choice Requires="p14">
      <p:transition p14:dur="0" advTm="29000"/>
    </mc:Choice>
    <mc:Fallback xmlns="">
      <p:transition advTm="29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346326" y="609600"/>
            <a:ext cx="8093075" cy="1143000"/>
          </a:xfrm>
          <a:noFill/>
          <a:ln/>
        </p:spPr>
        <p:txBody>
          <a:bodyPr/>
          <a:lstStyle/>
          <a:p>
            <a:r>
              <a:rPr lang="en-US" altLang="en-US" sz="4000"/>
              <a:t>Burn More Fat in Cold Temps</a:t>
            </a:r>
          </a:p>
        </p:txBody>
      </p:sp>
      <p:graphicFrame>
        <p:nvGraphicFramePr>
          <p:cNvPr id="112643" name="Object 3"/>
          <p:cNvGraphicFramePr>
            <a:graphicFrameLocks noGrp="1"/>
          </p:cNvGraphicFramePr>
          <p:nvPr>
            <p:ph type="chart" idx="1"/>
            <p:extLst>
              <p:ext uri="{D42A27DB-BD31-4B8C-83A1-F6EECF244321}">
                <p14:modId xmlns:p14="http://schemas.microsoft.com/office/powerpoint/2010/main" val="2373859952"/>
              </p:ext>
            </p:extLst>
          </p:nvPr>
        </p:nvGraphicFramePr>
        <p:xfrm>
          <a:off x="2194719" y="1490662"/>
          <a:ext cx="7802562" cy="4333875"/>
        </p:xfrm>
        <a:graphic>
          <a:graphicData uri="http://schemas.openxmlformats.org/presentationml/2006/ole">
            <mc:AlternateContent xmlns:mc="http://schemas.openxmlformats.org/markup-compatibility/2006">
              <mc:Choice xmlns:v="urn:schemas-microsoft-com:vml" Requires="v">
                <p:oleObj spid="_x0000_s10245" name="Chart" r:id="rId4" imgW="7802280" imgH="4335120" progId="MSGraph.Chart.5">
                  <p:embed/>
                </p:oleObj>
              </mc:Choice>
              <mc:Fallback>
                <p:oleObj name="Chart" r:id="rId4" imgW="7802280" imgH="4335120" progId="MSGraph.Chart.5">
                  <p:embed/>
                  <p:pic>
                    <p:nvPicPr>
                      <p:cNvPr id="112643"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490662"/>
                        <a:ext cx="7802562"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8660214"/>
      </p:ext>
    </p:extLst>
  </p:cSld>
  <p:clrMapOvr>
    <a:masterClrMapping/>
  </p:clrMapOvr>
  <mc:AlternateContent xmlns:mc="http://schemas.openxmlformats.org/markup-compatibility/2006" xmlns:p14="http://schemas.microsoft.com/office/powerpoint/2010/main">
    <mc:Choice Requires="p14">
      <p:transition p14:dur="0" advTm="26968"/>
    </mc:Choice>
    <mc:Fallback xmlns="">
      <p:transition advTm="26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wipe(left)">
                                      <p:cBhvr>
                                        <p:cTn id="7" dur="50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a:normAutofit fontScale="90000"/>
          </a:bodyPr>
          <a:lstStyle/>
          <a:p>
            <a:r>
              <a:rPr lang="en-US" altLang="en-US" sz="4000"/>
              <a:t>Burn More Total &amp; Fat</a:t>
            </a:r>
            <a:br>
              <a:rPr lang="en-US" altLang="en-US" sz="4000"/>
            </a:br>
            <a:r>
              <a:rPr lang="en-US" altLang="en-US" sz="4000"/>
              <a:t>Calories with Aerobic Exercise</a:t>
            </a:r>
          </a:p>
        </p:txBody>
      </p:sp>
      <p:graphicFrame>
        <p:nvGraphicFramePr>
          <p:cNvPr id="116739" name="Object 3"/>
          <p:cNvGraphicFramePr>
            <a:graphicFrameLocks noGrp="1"/>
          </p:cNvGraphicFramePr>
          <p:nvPr>
            <p:ph type="chart" idx="1"/>
            <p:extLst>
              <p:ext uri="{D42A27DB-BD31-4B8C-83A1-F6EECF244321}">
                <p14:modId xmlns:p14="http://schemas.microsoft.com/office/powerpoint/2010/main" val="800104335"/>
              </p:ext>
            </p:extLst>
          </p:nvPr>
        </p:nvGraphicFramePr>
        <p:xfrm>
          <a:off x="2194719" y="1860177"/>
          <a:ext cx="7802562" cy="4151313"/>
        </p:xfrm>
        <a:graphic>
          <a:graphicData uri="http://schemas.openxmlformats.org/presentationml/2006/ole">
            <mc:AlternateContent xmlns:mc="http://schemas.openxmlformats.org/markup-compatibility/2006">
              <mc:Choice xmlns:v="urn:schemas-microsoft-com:vml" Requires="v">
                <p:oleObj spid="_x0000_s11269" name="Chart" r:id="rId4" imgW="7802280" imgH="4152600" progId="MSGraph.Chart.5">
                  <p:embed/>
                </p:oleObj>
              </mc:Choice>
              <mc:Fallback>
                <p:oleObj name="Chart" r:id="rId4" imgW="7802280" imgH="4152600" progId="MSGraph.Chart.5">
                  <p:embed/>
                  <p:pic>
                    <p:nvPicPr>
                      <p:cNvPr id="116739"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719" y="1860177"/>
                        <a:ext cx="78025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5260526"/>
      </p:ext>
    </p:extLst>
  </p:cSld>
  <p:clrMapOvr>
    <a:masterClrMapping/>
  </p:clrMapOvr>
  <mc:AlternateContent xmlns:mc="http://schemas.openxmlformats.org/markup-compatibility/2006" xmlns:p14="http://schemas.microsoft.com/office/powerpoint/2010/main">
    <mc:Choice Requires="p14">
      <p:transition p14:dur="0" advTm="18345"/>
    </mc:Choice>
    <mc:Fallback xmlns="">
      <p:transition advTm="18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wipe(left)">
                                      <p:cBhvr>
                                        <p:cTn id="7" dur="5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3816-7EA8-4154-A2F2-D061BE8025F5}"/>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6078C473-4D5C-47DC-B525-F08B3FC18D92}"/>
              </a:ext>
            </a:extLst>
          </p:cNvPr>
          <p:cNvSpPr>
            <a:spLocks noGrp="1"/>
          </p:cNvSpPr>
          <p:nvPr>
            <p:ph idx="1"/>
          </p:nvPr>
        </p:nvSpPr>
        <p:spPr>
          <a:xfrm>
            <a:off x="1130270" y="2171769"/>
            <a:ext cx="9603275" cy="3529784"/>
          </a:xfrm>
        </p:spPr>
        <p:txBody>
          <a:bodyPr>
            <a:normAutofit lnSpcReduction="10000"/>
          </a:bodyPr>
          <a:lstStyle/>
          <a:p>
            <a:r>
              <a:rPr lang="en-US" dirty="0"/>
              <a:t>Window for opportunity for beneficial health effects from exercise is broad across the lifespan and extends to people who become active later in life</a:t>
            </a:r>
          </a:p>
          <a:p>
            <a:r>
              <a:rPr lang="en-US" dirty="0"/>
              <a:t>Exercise must be regular and tend toward being mostly moderate</a:t>
            </a:r>
          </a:p>
          <a:p>
            <a:pPr lvl="1"/>
            <a:r>
              <a:rPr lang="en-US" dirty="0"/>
              <a:t>You may need to start with 5 minutes very light intensity several times a day</a:t>
            </a:r>
          </a:p>
          <a:p>
            <a:r>
              <a:rPr lang="en-US" dirty="0"/>
              <a:t>AVOID INACTIVITY</a:t>
            </a:r>
          </a:p>
          <a:p>
            <a:pPr lvl="1"/>
            <a:r>
              <a:rPr lang="en-US" dirty="0"/>
              <a:t>Do aerobic and muscle-strengthening exercise, and include balance and flexibility exercises.</a:t>
            </a:r>
          </a:p>
          <a:p>
            <a:pPr lvl="1"/>
            <a:r>
              <a:rPr lang="en-US" dirty="0"/>
              <a:t>Time doing flexibility exercise does not count toward meeting aerobic and strengthening guidelines.</a:t>
            </a:r>
          </a:p>
        </p:txBody>
      </p:sp>
      <p:sp>
        <p:nvSpPr>
          <p:cNvPr id="4" name="Slide Number Placeholder 3">
            <a:extLst>
              <a:ext uri="{FF2B5EF4-FFF2-40B4-BE49-F238E27FC236}">
                <a16:creationId xmlns:a16="http://schemas.microsoft.com/office/drawing/2014/main" id="{BE10EB1F-A8C0-4960-8CA9-9129564228C1}"/>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4023334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2998" y="2115239"/>
            <a:ext cx="9918731" cy="1618560"/>
          </a:xfrm>
        </p:spPr>
        <p:txBody>
          <a:bodyPr>
            <a:normAutofit fontScale="77500" lnSpcReduction="20000"/>
          </a:bodyPr>
          <a:lstStyle/>
          <a:p>
            <a:r>
              <a:rPr lang="en-US" sz="2400" dirty="0"/>
              <a:t>Major muscle groups, big muscles and big muscle groups, multiple joint exercises</a:t>
            </a:r>
          </a:p>
          <a:p>
            <a:r>
              <a:rPr lang="en-US" sz="2400" dirty="0"/>
              <a:t>Alternate exercises</a:t>
            </a:r>
          </a:p>
          <a:p>
            <a:pPr lvl="1"/>
            <a:r>
              <a:rPr lang="en-US" sz="2000" dirty="0"/>
              <a:t>lower, upper, front and back of body</a:t>
            </a:r>
          </a:p>
          <a:p>
            <a:r>
              <a:rPr lang="en-US" sz="2400" dirty="0"/>
              <a:t>Rotate through all exercises for 1 to 3 sets</a:t>
            </a:r>
          </a:p>
        </p:txBody>
      </p:sp>
      <p:sp>
        <p:nvSpPr>
          <p:cNvPr id="3" name="Title 2"/>
          <p:cNvSpPr>
            <a:spLocks noGrp="1"/>
          </p:cNvSpPr>
          <p:nvPr>
            <p:ph type="title"/>
          </p:nvPr>
        </p:nvSpPr>
        <p:spPr/>
        <p:txBody>
          <a:bodyPr>
            <a:noAutofit/>
          </a:bodyPr>
          <a:lstStyle/>
          <a:p>
            <a:r>
              <a:rPr lang="en-US" dirty="0"/>
              <a:t>Time Efficient Recommended Strength Workout by Mary Schreiber, PhD</a:t>
            </a:r>
          </a:p>
        </p:txBody>
      </p:sp>
      <p:sp>
        <p:nvSpPr>
          <p:cNvPr id="4" name="Slide Number Placeholder 3"/>
          <p:cNvSpPr>
            <a:spLocks noGrp="1"/>
          </p:cNvSpPr>
          <p:nvPr>
            <p:ph type="sldNum" sz="quarter" idx="12"/>
          </p:nvPr>
        </p:nvSpPr>
        <p:spPr/>
        <p:txBody>
          <a:bodyPr/>
          <a:lstStyle/>
          <a:p>
            <a:pPr>
              <a:defRPr/>
            </a:pPr>
            <a:fld id="{858E829A-4D3E-44E3-898F-3F7470CE727D}" type="slidenum">
              <a:rPr lang="en-US" smtClean="0"/>
              <a:pPr>
                <a:defRPr/>
              </a:pPr>
              <a:t>48</a:t>
            </a:fld>
            <a:endParaRPr lang="en-US" dirty="0"/>
          </a:p>
        </p:txBody>
      </p:sp>
      <p:sp>
        <p:nvSpPr>
          <p:cNvPr id="5" name="TextBox 4"/>
          <p:cNvSpPr txBox="1"/>
          <p:nvPr/>
        </p:nvSpPr>
        <p:spPr>
          <a:xfrm>
            <a:off x="6502431" y="3873715"/>
            <a:ext cx="4509571" cy="1877437"/>
          </a:xfrm>
          <a:prstGeom prst="rect">
            <a:avLst/>
          </a:prstGeom>
          <a:noFill/>
        </p:spPr>
        <p:txBody>
          <a:bodyPr wrap="square" rtlCol="0">
            <a:spAutoFit/>
          </a:bodyPr>
          <a:lstStyle/>
          <a:p>
            <a:pPr marL="514350" indent="-514350">
              <a:buFont typeface="+mj-lt"/>
              <a:buAutoNum type="arabicPeriod" startAt="6"/>
            </a:pPr>
            <a:r>
              <a:rPr lang="en-US" sz="2000" dirty="0"/>
              <a:t>Back extension </a:t>
            </a:r>
            <a:r>
              <a:rPr lang="en-US" sz="1600" dirty="0"/>
              <a:t>(low back, butt)</a:t>
            </a:r>
          </a:p>
          <a:p>
            <a:pPr marL="514350" indent="-514350">
              <a:buFont typeface="+mj-lt"/>
              <a:buAutoNum type="arabicPeriod" startAt="6"/>
            </a:pPr>
            <a:r>
              <a:rPr lang="en-US" sz="2000" dirty="0"/>
              <a:t>Leg curl </a:t>
            </a:r>
            <a:r>
              <a:rPr lang="en-US" sz="1600" dirty="0"/>
              <a:t>(back of lower legs)</a:t>
            </a:r>
          </a:p>
          <a:p>
            <a:pPr marL="514350" indent="-514350">
              <a:buFont typeface="+mj-lt"/>
              <a:buAutoNum type="arabicPeriod" startAt="6"/>
            </a:pPr>
            <a:r>
              <a:rPr lang="en-US" sz="2000" dirty="0"/>
              <a:t>Overhead press </a:t>
            </a:r>
            <a:r>
              <a:rPr lang="en-US" sz="1600" dirty="0"/>
              <a:t>(top of shoulders, back of arms)</a:t>
            </a:r>
          </a:p>
          <a:p>
            <a:pPr marL="514350" indent="-514350">
              <a:buFont typeface="+mj-lt"/>
              <a:buAutoNum type="arabicPeriod" startAt="6"/>
            </a:pPr>
            <a:r>
              <a:rPr lang="en-US" sz="2000" dirty="0"/>
              <a:t>Dorsiflexion </a:t>
            </a:r>
            <a:r>
              <a:rPr lang="en-US" sz="1600" dirty="0"/>
              <a:t>(front lower leg)</a:t>
            </a:r>
          </a:p>
          <a:p>
            <a:pPr marL="514350" indent="-514350">
              <a:buFont typeface="+mj-lt"/>
              <a:buAutoNum type="arabicPeriod" startAt="6"/>
            </a:pPr>
            <a:r>
              <a:rPr lang="en-US" sz="2000" dirty="0" err="1"/>
              <a:t>Lat</a:t>
            </a:r>
            <a:r>
              <a:rPr lang="en-US" sz="2000" dirty="0"/>
              <a:t> pull </a:t>
            </a:r>
            <a:r>
              <a:rPr lang="en-US" sz="1600" dirty="0"/>
              <a:t>(arms front, back)</a:t>
            </a:r>
          </a:p>
        </p:txBody>
      </p:sp>
      <p:sp>
        <p:nvSpPr>
          <p:cNvPr id="6" name="TextBox 5"/>
          <p:cNvSpPr txBox="1"/>
          <p:nvPr/>
        </p:nvSpPr>
        <p:spPr>
          <a:xfrm>
            <a:off x="1130271" y="3855138"/>
            <a:ext cx="4965732" cy="2185214"/>
          </a:xfrm>
          <a:prstGeom prst="rect">
            <a:avLst/>
          </a:prstGeom>
          <a:noFill/>
        </p:spPr>
        <p:txBody>
          <a:bodyPr wrap="square" rtlCol="0">
            <a:spAutoFit/>
          </a:bodyPr>
          <a:lstStyle/>
          <a:p>
            <a:pPr marL="514350" indent="-514350">
              <a:buFont typeface="+mj-lt"/>
              <a:buAutoNum type="arabicPeriod"/>
            </a:pPr>
            <a:r>
              <a:rPr lang="en-US" sz="2000" dirty="0"/>
              <a:t>Abs </a:t>
            </a:r>
            <a:r>
              <a:rPr lang="en-US" sz="1600" dirty="0"/>
              <a:t>(front)</a:t>
            </a:r>
          </a:p>
          <a:p>
            <a:pPr marL="514350" indent="-514350">
              <a:buFont typeface="+mj-lt"/>
              <a:buAutoNum type="arabicPeriod"/>
            </a:pPr>
            <a:r>
              <a:rPr lang="en-US" sz="2000" dirty="0"/>
              <a:t>Leg press </a:t>
            </a:r>
            <a:r>
              <a:rPr lang="en-US" sz="1600" dirty="0"/>
              <a:t>(front &amp; back upper legs) </a:t>
            </a:r>
            <a:r>
              <a:rPr lang="en-US" sz="2000" dirty="0"/>
              <a:t>&amp; calf press </a:t>
            </a:r>
            <a:r>
              <a:rPr lang="en-US" sz="1600" dirty="0"/>
              <a:t>(back of lower legs)</a:t>
            </a:r>
          </a:p>
          <a:p>
            <a:pPr marL="514350" indent="-514350">
              <a:buFont typeface="+mj-lt"/>
              <a:buAutoNum type="arabicPeriod"/>
            </a:pPr>
            <a:r>
              <a:rPr lang="en-US" sz="2000" dirty="0"/>
              <a:t>Chest press </a:t>
            </a:r>
            <a:r>
              <a:rPr lang="en-US" sz="1600" dirty="0"/>
              <a:t>(front chest, back of arms)</a:t>
            </a:r>
          </a:p>
          <a:p>
            <a:pPr marL="514350" indent="-514350">
              <a:buFont typeface="+mj-lt"/>
              <a:buAutoNum type="arabicPeriod"/>
            </a:pPr>
            <a:r>
              <a:rPr lang="en-US" sz="2000" dirty="0"/>
              <a:t>Leg extension </a:t>
            </a:r>
            <a:r>
              <a:rPr lang="en-US" sz="1600" dirty="0"/>
              <a:t>(front upper leg)</a:t>
            </a:r>
          </a:p>
          <a:p>
            <a:pPr marL="514350" indent="-514350">
              <a:buFont typeface="+mj-lt"/>
              <a:buAutoNum type="arabicPeriod"/>
            </a:pPr>
            <a:r>
              <a:rPr lang="en-US" sz="2000" dirty="0"/>
              <a:t>Seated row </a:t>
            </a:r>
            <a:r>
              <a:rPr lang="en-US" sz="1600" dirty="0"/>
              <a:t>(front of arms, back of shoulders)</a:t>
            </a:r>
          </a:p>
        </p:txBody>
      </p:sp>
      <p:sp>
        <p:nvSpPr>
          <p:cNvPr id="7" name="TextBox 6"/>
          <p:cNvSpPr txBox="1"/>
          <p:nvPr/>
        </p:nvSpPr>
        <p:spPr>
          <a:xfrm>
            <a:off x="3894116" y="6365161"/>
            <a:ext cx="4907113" cy="369332"/>
          </a:xfrm>
          <a:prstGeom prst="rect">
            <a:avLst/>
          </a:prstGeom>
          <a:noFill/>
        </p:spPr>
        <p:txBody>
          <a:bodyPr wrap="none" rtlCol="0">
            <a:spAutoFit/>
          </a:bodyPr>
          <a:lstStyle/>
          <a:p>
            <a:r>
              <a:rPr lang="en-US" dirty="0">
                <a:hlinkClick r:id="rId3"/>
              </a:rPr>
              <a:t>https://connect.garmin.com/en-US/signin</a:t>
            </a:r>
            <a:r>
              <a:rPr lang="en-US" dirty="0"/>
              <a:t> </a:t>
            </a:r>
          </a:p>
        </p:txBody>
      </p:sp>
    </p:spTree>
    <p:extLst>
      <p:ext uri="{BB962C8B-B14F-4D97-AF65-F5344CB8AC3E}">
        <p14:creationId xmlns:p14="http://schemas.microsoft.com/office/powerpoint/2010/main" val="13989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1 Set of 11 Exercises in 30 Minutes</a:t>
            </a:r>
            <a:br>
              <a:rPr lang="en-US" sz="4000" dirty="0"/>
            </a:br>
            <a:r>
              <a:rPr lang="en-US" sz="2400" dirty="0"/>
              <a:t>22,209 </a:t>
            </a:r>
            <a:r>
              <a:rPr lang="en-US" sz="2400" dirty="0" err="1"/>
              <a:t>lb</a:t>
            </a:r>
            <a:r>
              <a:rPr lang="en-US" sz="2400" dirty="0"/>
              <a:t>, 258 reps, 88 </a:t>
            </a:r>
            <a:r>
              <a:rPr lang="en-US" sz="2400" dirty="0" err="1"/>
              <a:t>lb</a:t>
            </a:r>
            <a:r>
              <a:rPr lang="en-US" sz="2400" dirty="0"/>
              <a:t>/rep, 299 calories</a:t>
            </a:r>
            <a:endParaRPr lang="en-US" sz="4000" dirty="0"/>
          </a:p>
        </p:txBody>
      </p:sp>
      <p:sp>
        <p:nvSpPr>
          <p:cNvPr id="4" name="Slide Number Placeholder 3"/>
          <p:cNvSpPr>
            <a:spLocks noGrp="1"/>
          </p:cNvSpPr>
          <p:nvPr>
            <p:ph type="sldNum" sz="quarter" idx="12"/>
          </p:nvPr>
        </p:nvSpPr>
        <p:spPr/>
        <p:txBody>
          <a:bodyPr/>
          <a:lstStyle/>
          <a:p>
            <a:pPr>
              <a:defRPr/>
            </a:pPr>
            <a:fld id="{858E829A-4D3E-44E3-898F-3F7470CE727D}" type="slidenum">
              <a:rPr lang="en-US" smtClean="0"/>
              <a:pPr>
                <a:defRPr/>
              </a:pPr>
              <a:t>49</a:t>
            </a:fld>
            <a:endParaRPr lang="en-US" dirty="0"/>
          </a:p>
        </p:txBody>
      </p:sp>
      <p:pic>
        <p:nvPicPr>
          <p:cNvPr id="6" name="Picture 5"/>
          <p:cNvPicPr>
            <a:picLocks/>
          </p:cNvPicPr>
          <p:nvPr/>
        </p:nvPicPr>
        <p:blipFill rotWithShape="1">
          <a:blip r:embed="rId2" cstate="print"/>
          <a:srcRect l="43182" t="34630" r="15917" b="41217"/>
          <a:stretch/>
        </p:blipFill>
        <p:spPr>
          <a:xfrm>
            <a:off x="1665287" y="1905000"/>
            <a:ext cx="8861425" cy="4815592"/>
          </a:xfrm>
          <a:prstGeom prst="rect">
            <a:avLst/>
          </a:prstGeom>
        </p:spPr>
      </p:pic>
    </p:spTree>
    <p:extLst>
      <p:ext uri="{BB962C8B-B14F-4D97-AF65-F5344CB8AC3E}">
        <p14:creationId xmlns:p14="http://schemas.microsoft.com/office/powerpoint/2010/main" val="36805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12B2-D2F2-462A-934F-696F46E64B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B155BF-9F96-471C-8F83-BD44A339FF61}"/>
              </a:ext>
            </a:extLst>
          </p:cNvPr>
          <p:cNvSpPr>
            <a:spLocks noGrp="1"/>
          </p:cNvSpPr>
          <p:nvPr>
            <p:ph idx="1"/>
          </p:nvPr>
        </p:nvSpPr>
        <p:spPr>
          <a:xfrm>
            <a:off x="1130270" y="2171768"/>
            <a:ext cx="10379723" cy="3732907"/>
          </a:xfrm>
        </p:spPr>
        <p:txBody>
          <a:bodyPr>
            <a:normAutofit/>
          </a:bodyPr>
          <a:lstStyle/>
          <a:p>
            <a:r>
              <a:rPr lang="en-US" sz="2400" dirty="0"/>
              <a:t>Chapter 4: Active Adults</a:t>
            </a:r>
          </a:p>
          <a:p>
            <a:pPr lvl="1"/>
            <a:r>
              <a:rPr lang="en-US" sz="1400" dirty="0">
                <a:hlinkClick r:id="rId2"/>
              </a:rPr>
              <a:t>https://health.gov/paguidelines/guidelines/adults.aspx</a:t>
            </a:r>
            <a:r>
              <a:rPr lang="en-US" sz="1400" dirty="0"/>
              <a:t> </a:t>
            </a:r>
          </a:p>
          <a:p>
            <a:r>
              <a:rPr lang="en-US" sz="2400" dirty="0"/>
              <a:t>Chapter 5: Active Older Adults</a:t>
            </a:r>
          </a:p>
          <a:p>
            <a:pPr lvl="1"/>
            <a:r>
              <a:rPr lang="en-US" sz="1400" dirty="0">
                <a:hlinkClick r:id="rId3"/>
              </a:rPr>
              <a:t>https://health.gov/paguidelines/guidelines/older-adults.aspx</a:t>
            </a:r>
            <a:r>
              <a:rPr lang="en-US" sz="1400" dirty="0"/>
              <a:t> </a:t>
            </a:r>
          </a:p>
          <a:p>
            <a:r>
              <a:rPr lang="en-US" sz="2400" dirty="0"/>
              <a:t>2018 Scientific Report for PAG Advisory Committee</a:t>
            </a:r>
          </a:p>
          <a:p>
            <a:pPr lvl="1"/>
            <a:r>
              <a:rPr lang="en-US" sz="1400" dirty="0">
                <a:hlinkClick r:id="rId4"/>
              </a:rPr>
              <a:t>https://health.gov/paguidelines/second-edition/report.aspx</a:t>
            </a:r>
            <a:r>
              <a:rPr lang="en-US" sz="1400" dirty="0"/>
              <a:t> </a:t>
            </a:r>
          </a:p>
          <a:p>
            <a:pPr lvl="1"/>
            <a:r>
              <a:rPr lang="en-US" sz="2000" dirty="0"/>
              <a:t>Chapters 3. Brain Health and 9. Older Adults</a:t>
            </a:r>
          </a:p>
          <a:p>
            <a:pPr lvl="1"/>
            <a:r>
              <a:rPr lang="en-US" sz="1400" dirty="0">
                <a:hlinkClick r:id="rId5"/>
              </a:rPr>
              <a:t>https://health.gov/paguidelines/second-edition/report/pdf/09_F-3_Brain_Health.pdf</a:t>
            </a:r>
          </a:p>
          <a:p>
            <a:pPr lvl="1"/>
            <a:r>
              <a:rPr lang="en-US" sz="1400" dirty="0">
                <a:hlinkClick r:id="rId5"/>
              </a:rPr>
              <a:t>https://health.gov/paguidelines/second-edition/report/pdf/15_F-9_Older_Adults.pdf</a:t>
            </a:r>
            <a:r>
              <a:rPr lang="en-US" sz="1400" dirty="0"/>
              <a:t> </a:t>
            </a:r>
          </a:p>
        </p:txBody>
      </p:sp>
      <p:pic>
        <p:nvPicPr>
          <p:cNvPr id="4" name="Picture 3">
            <a:extLst>
              <a:ext uri="{FF2B5EF4-FFF2-40B4-BE49-F238E27FC236}">
                <a16:creationId xmlns:a16="http://schemas.microsoft.com/office/drawing/2014/main" id="{A2E3AB07-9BBA-4032-ACE0-2C768E3DF64F}"/>
              </a:ext>
            </a:extLst>
          </p:cNvPr>
          <p:cNvPicPr>
            <a:picLocks noChangeAspect="1"/>
          </p:cNvPicPr>
          <p:nvPr/>
        </p:nvPicPr>
        <p:blipFill rotWithShape="1">
          <a:blip r:embed="rId6"/>
          <a:srcRect b="67142"/>
          <a:stretch/>
        </p:blipFill>
        <p:spPr>
          <a:xfrm>
            <a:off x="682006" y="298354"/>
            <a:ext cx="10827987" cy="1788810"/>
          </a:xfrm>
          <a:prstGeom prst="rect">
            <a:avLst/>
          </a:prstGeom>
        </p:spPr>
      </p:pic>
      <p:pic>
        <p:nvPicPr>
          <p:cNvPr id="5" name="Picture 4" descr="pag_button.gif">
            <a:extLst>
              <a:ext uri="{FF2B5EF4-FFF2-40B4-BE49-F238E27FC236}">
                <a16:creationId xmlns:a16="http://schemas.microsoft.com/office/drawing/2014/main" id="{4F93BCD8-CF82-4549-954C-01600F326809}"/>
              </a:ext>
            </a:extLst>
          </p:cNvPr>
          <p:cNvPicPr>
            <a:picLocks noChangeAspect="1"/>
          </p:cNvPicPr>
          <p:nvPr/>
        </p:nvPicPr>
        <p:blipFill>
          <a:blip r:embed="rId7" cstate="email"/>
          <a:stretch>
            <a:fillRect/>
          </a:stretch>
        </p:blipFill>
        <p:spPr>
          <a:xfrm>
            <a:off x="7101618" y="2349407"/>
            <a:ext cx="1802191" cy="870227"/>
          </a:xfrm>
          <a:prstGeom prst="rect">
            <a:avLst/>
          </a:prstGeom>
        </p:spPr>
      </p:pic>
      <p:sp>
        <p:nvSpPr>
          <p:cNvPr id="6" name="Slide Number Placeholder 5">
            <a:extLst>
              <a:ext uri="{FF2B5EF4-FFF2-40B4-BE49-F238E27FC236}">
                <a16:creationId xmlns:a16="http://schemas.microsoft.com/office/drawing/2014/main" id="{8996BDDF-16D4-4893-8AF8-33C61B919F13}"/>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8" name="Picture 7">
            <a:extLst>
              <a:ext uri="{FF2B5EF4-FFF2-40B4-BE49-F238E27FC236}">
                <a16:creationId xmlns:a16="http://schemas.microsoft.com/office/drawing/2014/main" id="{A7B4031D-BC18-44A1-B40B-75D135C33228}"/>
              </a:ext>
            </a:extLst>
          </p:cNvPr>
          <p:cNvPicPr>
            <a:picLocks noChangeAspect="1"/>
          </p:cNvPicPr>
          <p:nvPr/>
        </p:nvPicPr>
        <p:blipFill>
          <a:blip r:embed="rId8"/>
          <a:stretch>
            <a:fillRect/>
          </a:stretch>
        </p:blipFill>
        <p:spPr>
          <a:xfrm>
            <a:off x="9453282" y="3388398"/>
            <a:ext cx="2056711" cy="2660012"/>
          </a:xfrm>
          <a:prstGeom prst="rect">
            <a:avLst/>
          </a:prstGeom>
          <a:ln w="12700">
            <a:solidFill>
              <a:schemeClr val="accent1"/>
            </a:solidFill>
          </a:ln>
        </p:spPr>
      </p:pic>
      <p:pic>
        <p:nvPicPr>
          <p:cNvPr id="12" name="Picture 11" descr="A screenshot of a social media post of a building&#10;&#10;Description generated with very high confidence">
            <a:extLst>
              <a:ext uri="{FF2B5EF4-FFF2-40B4-BE49-F238E27FC236}">
                <a16:creationId xmlns:a16="http://schemas.microsoft.com/office/drawing/2014/main" id="{31E62C1A-9AB8-4895-884B-720AD47D152D}"/>
              </a:ext>
            </a:extLst>
          </p:cNvPr>
          <p:cNvPicPr>
            <a:picLocks noChangeAspect="1"/>
          </p:cNvPicPr>
          <p:nvPr/>
        </p:nvPicPr>
        <p:blipFill rotWithShape="1">
          <a:blip r:embed="rId9"/>
          <a:srcRect l="55392" t="65859" r="12500" b="8532"/>
          <a:stretch/>
        </p:blipFill>
        <p:spPr>
          <a:xfrm>
            <a:off x="8984010" y="2378480"/>
            <a:ext cx="2525983" cy="840709"/>
          </a:xfrm>
          <a:prstGeom prst="rect">
            <a:avLst/>
          </a:prstGeom>
        </p:spPr>
      </p:pic>
    </p:spTree>
    <p:extLst>
      <p:ext uri="{BB962C8B-B14F-4D97-AF65-F5344CB8AC3E}">
        <p14:creationId xmlns:p14="http://schemas.microsoft.com/office/powerpoint/2010/main" val="14502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 Set of 11 Exercises in 30 Minutes</a:t>
            </a:r>
            <a:br>
              <a:rPr lang="en-US" sz="4000" dirty="0"/>
            </a:br>
            <a:r>
              <a:rPr lang="en-US" sz="2400" dirty="0"/>
              <a:t>22,209 </a:t>
            </a:r>
            <a:r>
              <a:rPr lang="en-US" sz="2400" dirty="0" err="1"/>
              <a:t>lb</a:t>
            </a:r>
            <a:r>
              <a:rPr lang="en-US" sz="2400" dirty="0"/>
              <a:t>, 258 reps, 88 </a:t>
            </a:r>
            <a:r>
              <a:rPr lang="en-US" sz="2400" dirty="0" err="1"/>
              <a:t>lb</a:t>
            </a:r>
            <a:r>
              <a:rPr lang="en-US" sz="2400" dirty="0"/>
              <a:t>/rep, 299 calories</a:t>
            </a:r>
          </a:p>
        </p:txBody>
      </p:sp>
      <p:sp>
        <p:nvSpPr>
          <p:cNvPr id="3" name="Slide Number Placeholder 2"/>
          <p:cNvSpPr>
            <a:spLocks noGrp="1"/>
          </p:cNvSpPr>
          <p:nvPr>
            <p:ph type="sldNum" sz="quarter" idx="12"/>
          </p:nvPr>
        </p:nvSpPr>
        <p:spPr/>
        <p:txBody>
          <a:bodyPr/>
          <a:lstStyle/>
          <a:p>
            <a:pPr>
              <a:defRPr/>
            </a:pPr>
            <a:fld id="{69361836-648D-49CB-9B59-2355AA3D58D3}" type="slidenum">
              <a:rPr lang="en-US" smtClean="0"/>
              <a:pPr>
                <a:defRPr/>
              </a:pPr>
              <a:t>50</a:t>
            </a:fld>
            <a:endParaRPr lang="en-US" dirty="0"/>
          </a:p>
        </p:txBody>
      </p:sp>
      <p:pic>
        <p:nvPicPr>
          <p:cNvPr id="4" name="Picture 3"/>
          <p:cNvPicPr>
            <a:picLocks noChangeAspect="1"/>
          </p:cNvPicPr>
          <p:nvPr/>
        </p:nvPicPr>
        <p:blipFill rotWithShape="1">
          <a:blip r:embed="rId2" cstate="print"/>
          <a:srcRect l="57062" t="23399" r="2768" b="12923"/>
          <a:stretch/>
        </p:blipFill>
        <p:spPr>
          <a:xfrm>
            <a:off x="1722681" y="1923590"/>
            <a:ext cx="8746637" cy="4611863"/>
          </a:xfrm>
          <a:prstGeom prst="rect">
            <a:avLst/>
          </a:prstGeom>
        </p:spPr>
      </p:pic>
      <p:sp>
        <p:nvSpPr>
          <p:cNvPr id="5" name="TextBox 4"/>
          <p:cNvSpPr txBox="1"/>
          <p:nvPr/>
        </p:nvSpPr>
        <p:spPr>
          <a:xfrm>
            <a:off x="2034477" y="3293176"/>
            <a:ext cx="603050" cy="369332"/>
          </a:xfrm>
          <a:prstGeom prst="rect">
            <a:avLst/>
          </a:prstGeom>
          <a:noFill/>
        </p:spPr>
        <p:txBody>
          <a:bodyPr wrap="none" rtlCol="0">
            <a:spAutoFit/>
          </a:bodyPr>
          <a:lstStyle/>
          <a:p>
            <a:r>
              <a:rPr lang="en-US" dirty="0"/>
              <a:t>Abs</a:t>
            </a:r>
          </a:p>
        </p:txBody>
      </p:sp>
      <p:sp>
        <p:nvSpPr>
          <p:cNvPr id="6" name="TextBox 5"/>
          <p:cNvSpPr txBox="1"/>
          <p:nvPr/>
        </p:nvSpPr>
        <p:spPr>
          <a:xfrm rot="16965026">
            <a:off x="2049225" y="2170416"/>
            <a:ext cx="2313389" cy="646331"/>
          </a:xfrm>
          <a:prstGeom prst="rect">
            <a:avLst/>
          </a:prstGeom>
          <a:noFill/>
        </p:spPr>
        <p:txBody>
          <a:bodyPr wrap="square" rtlCol="0">
            <a:spAutoFit/>
          </a:bodyPr>
          <a:lstStyle/>
          <a:p>
            <a:r>
              <a:rPr lang="en-US" dirty="0"/>
              <a:t>Leg press, calf press</a:t>
            </a:r>
          </a:p>
        </p:txBody>
      </p:sp>
      <p:sp>
        <p:nvSpPr>
          <p:cNvPr id="7" name="TextBox 6"/>
          <p:cNvSpPr txBox="1"/>
          <p:nvPr/>
        </p:nvSpPr>
        <p:spPr>
          <a:xfrm rot="16916630">
            <a:off x="3306873" y="2778350"/>
            <a:ext cx="1452642" cy="369332"/>
          </a:xfrm>
          <a:prstGeom prst="rect">
            <a:avLst/>
          </a:prstGeom>
          <a:noFill/>
        </p:spPr>
        <p:txBody>
          <a:bodyPr wrap="none" rtlCol="0">
            <a:spAutoFit/>
          </a:bodyPr>
          <a:lstStyle/>
          <a:p>
            <a:r>
              <a:rPr lang="en-US" dirty="0"/>
              <a:t>Chest press</a:t>
            </a:r>
          </a:p>
        </p:txBody>
      </p:sp>
      <p:sp>
        <p:nvSpPr>
          <p:cNvPr id="8" name="TextBox 7"/>
          <p:cNvSpPr txBox="1"/>
          <p:nvPr/>
        </p:nvSpPr>
        <p:spPr>
          <a:xfrm rot="16978128">
            <a:off x="3989858" y="2615352"/>
            <a:ext cx="1721946" cy="369332"/>
          </a:xfrm>
          <a:prstGeom prst="rect">
            <a:avLst/>
          </a:prstGeom>
          <a:noFill/>
        </p:spPr>
        <p:txBody>
          <a:bodyPr wrap="none" rtlCol="0">
            <a:spAutoFit/>
          </a:bodyPr>
          <a:lstStyle/>
          <a:p>
            <a:r>
              <a:rPr lang="en-US" dirty="0"/>
              <a:t>Leg extension</a:t>
            </a:r>
          </a:p>
        </p:txBody>
      </p:sp>
      <p:sp>
        <p:nvSpPr>
          <p:cNvPr id="9" name="TextBox 8"/>
          <p:cNvSpPr txBox="1"/>
          <p:nvPr/>
        </p:nvSpPr>
        <p:spPr>
          <a:xfrm rot="17056338">
            <a:off x="4742988" y="2799111"/>
            <a:ext cx="1471878" cy="369332"/>
          </a:xfrm>
          <a:prstGeom prst="rect">
            <a:avLst/>
          </a:prstGeom>
          <a:noFill/>
        </p:spPr>
        <p:txBody>
          <a:bodyPr wrap="none" rtlCol="0">
            <a:spAutoFit/>
          </a:bodyPr>
          <a:lstStyle/>
          <a:p>
            <a:r>
              <a:rPr lang="en-US" dirty="0"/>
              <a:t>Seated row</a:t>
            </a:r>
          </a:p>
        </p:txBody>
      </p:sp>
      <p:sp>
        <p:nvSpPr>
          <p:cNvPr id="10" name="TextBox 9"/>
          <p:cNvSpPr txBox="1"/>
          <p:nvPr/>
        </p:nvSpPr>
        <p:spPr>
          <a:xfrm rot="17087516">
            <a:off x="5223405" y="2625412"/>
            <a:ext cx="1863011" cy="369332"/>
          </a:xfrm>
          <a:prstGeom prst="rect">
            <a:avLst/>
          </a:prstGeom>
          <a:noFill/>
        </p:spPr>
        <p:txBody>
          <a:bodyPr wrap="none" rtlCol="0">
            <a:spAutoFit/>
          </a:bodyPr>
          <a:lstStyle/>
          <a:p>
            <a:r>
              <a:rPr lang="en-US" dirty="0"/>
              <a:t>Back extension</a:t>
            </a:r>
          </a:p>
        </p:txBody>
      </p:sp>
      <p:sp>
        <p:nvSpPr>
          <p:cNvPr id="11" name="TextBox 10"/>
          <p:cNvSpPr txBox="1"/>
          <p:nvPr/>
        </p:nvSpPr>
        <p:spPr>
          <a:xfrm rot="17214682">
            <a:off x="6340949" y="2983492"/>
            <a:ext cx="1067921" cy="369332"/>
          </a:xfrm>
          <a:prstGeom prst="rect">
            <a:avLst/>
          </a:prstGeom>
          <a:noFill/>
        </p:spPr>
        <p:txBody>
          <a:bodyPr wrap="none" rtlCol="0">
            <a:spAutoFit/>
          </a:bodyPr>
          <a:lstStyle/>
          <a:p>
            <a:r>
              <a:rPr lang="en-US" dirty="0"/>
              <a:t>Leg curl</a:t>
            </a:r>
          </a:p>
        </p:txBody>
      </p:sp>
      <p:sp>
        <p:nvSpPr>
          <p:cNvPr id="12" name="TextBox 11"/>
          <p:cNvSpPr txBox="1"/>
          <p:nvPr/>
        </p:nvSpPr>
        <p:spPr>
          <a:xfrm rot="17204595">
            <a:off x="6828300" y="2596127"/>
            <a:ext cx="1960793" cy="369332"/>
          </a:xfrm>
          <a:prstGeom prst="rect">
            <a:avLst/>
          </a:prstGeom>
          <a:noFill/>
        </p:spPr>
        <p:txBody>
          <a:bodyPr wrap="none" rtlCol="0">
            <a:spAutoFit/>
          </a:bodyPr>
          <a:lstStyle/>
          <a:p>
            <a:r>
              <a:rPr lang="en-US" dirty="0"/>
              <a:t>Overhead press</a:t>
            </a:r>
          </a:p>
        </p:txBody>
      </p:sp>
      <p:sp>
        <p:nvSpPr>
          <p:cNvPr id="13" name="TextBox 12"/>
          <p:cNvSpPr txBox="1"/>
          <p:nvPr/>
        </p:nvSpPr>
        <p:spPr>
          <a:xfrm rot="17087516">
            <a:off x="8385023" y="3003612"/>
            <a:ext cx="982961" cy="369332"/>
          </a:xfrm>
          <a:prstGeom prst="rect">
            <a:avLst/>
          </a:prstGeom>
          <a:noFill/>
        </p:spPr>
        <p:txBody>
          <a:bodyPr wrap="none" rtlCol="0">
            <a:spAutoFit/>
          </a:bodyPr>
          <a:lstStyle/>
          <a:p>
            <a:r>
              <a:rPr lang="en-US" dirty="0" err="1"/>
              <a:t>Lat</a:t>
            </a:r>
            <a:r>
              <a:rPr lang="en-US" dirty="0"/>
              <a:t> pull</a:t>
            </a:r>
          </a:p>
        </p:txBody>
      </p:sp>
      <p:sp>
        <p:nvSpPr>
          <p:cNvPr id="15" name="TextBox 14"/>
          <p:cNvSpPr txBox="1"/>
          <p:nvPr/>
        </p:nvSpPr>
        <p:spPr>
          <a:xfrm rot="17087516">
            <a:off x="7637649" y="2798999"/>
            <a:ext cx="1430200" cy="369332"/>
          </a:xfrm>
          <a:prstGeom prst="rect">
            <a:avLst/>
          </a:prstGeom>
          <a:noFill/>
        </p:spPr>
        <p:txBody>
          <a:bodyPr wrap="none" rtlCol="0">
            <a:spAutoFit/>
          </a:bodyPr>
          <a:lstStyle/>
          <a:p>
            <a:r>
              <a:rPr lang="en-US" dirty="0"/>
              <a:t>Dorsiflexion</a:t>
            </a:r>
          </a:p>
        </p:txBody>
      </p:sp>
      <p:sp>
        <p:nvSpPr>
          <p:cNvPr id="16" name="TextBox 15"/>
          <p:cNvSpPr txBox="1"/>
          <p:nvPr/>
        </p:nvSpPr>
        <p:spPr>
          <a:xfrm>
            <a:off x="9336681" y="3293176"/>
            <a:ext cx="603050" cy="369332"/>
          </a:xfrm>
          <a:prstGeom prst="rect">
            <a:avLst/>
          </a:prstGeom>
          <a:noFill/>
        </p:spPr>
        <p:txBody>
          <a:bodyPr wrap="none" rtlCol="0">
            <a:spAutoFit/>
          </a:bodyPr>
          <a:lstStyle/>
          <a:p>
            <a:r>
              <a:rPr lang="en-US" dirty="0"/>
              <a:t>Abs</a:t>
            </a:r>
          </a:p>
        </p:txBody>
      </p:sp>
      <p:sp>
        <p:nvSpPr>
          <p:cNvPr id="17" name="Line Callout 1 16"/>
          <p:cNvSpPr/>
          <p:nvPr/>
        </p:nvSpPr>
        <p:spPr>
          <a:xfrm>
            <a:off x="3151903" y="6142430"/>
            <a:ext cx="1762582" cy="574052"/>
          </a:xfrm>
          <a:prstGeom prst="borderCallout1">
            <a:avLst>
              <a:gd name="adj1" fmla="val 10786"/>
              <a:gd name="adj2" fmla="val -3145"/>
              <a:gd name="adj3" fmla="val -121682"/>
              <a:gd name="adj4" fmla="val -26187"/>
            </a:avLst>
          </a:prstGeom>
          <a:solidFill>
            <a:srgbClr val="00B0F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Walking to next exercise</a:t>
            </a:r>
          </a:p>
        </p:txBody>
      </p:sp>
      <p:sp>
        <p:nvSpPr>
          <p:cNvPr id="18" name="Line Callout 1 16"/>
          <p:cNvSpPr/>
          <p:nvPr/>
        </p:nvSpPr>
        <p:spPr>
          <a:xfrm>
            <a:off x="6590167" y="6142430"/>
            <a:ext cx="1762582" cy="574052"/>
          </a:xfrm>
          <a:prstGeom prst="borderCallout1">
            <a:avLst>
              <a:gd name="adj1" fmla="val 10786"/>
              <a:gd name="adj2" fmla="val -3145"/>
              <a:gd name="adj3" fmla="val -118418"/>
              <a:gd name="adj4" fmla="val -169576"/>
            </a:avLst>
          </a:prstGeom>
          <a:solidFill>
            <a:srgbClr val="00B0F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Walking to next exercise</a:t>
            </a:r>
          </a:p>
        </p:txBody>
      </p:sp>
      <p:sp>
        <p:nvSpPr>
          <p:cNvPr id="19" name="Rectangle 18"/>
          <p:cNvSpPr/>
          <p:nvPr/>
        </p:nvSpPr>
        <p:spPr>
          <a:xfrm>
            <a:off x="1781573" y="1906752"/>
            <a:ext cx="1066801" cy="31827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6">
            <a:extLst>
              <a:ext uri="{FF2B5EF4-FFF2-40B4-BE49-F238E27FC236}">
                <a16:creationId xmlns:a16="http://schemas.microsoft.com/office/drawing/2014/main" id="{C64AD7CC-3DDB-4650-97F0-AD6F2B53CC2C}"/>
              </a:ext>
            </a:extLst>
          </p:cNvPr>
          <p:cNvSpPr/>
          <p:nvPr/>
        </p:nvSpPr>
        <p:spPr>
          <a:xfrm>
            <a:off x="10315684" y="1143042"/>
            <a:ext cx="1762582" cy="574052"/>
          </a:xfrm>
          <a:prstGeom prst="borderCallout1">
            <a:avLst>
              <a:gd name="adj1" fmla="val 10786"/>
              <a:gd name="adj2" fmla="val -3145"/>
              <a:gd name="adj3" fmla="val 145665"/>
              <a:gd name="adj4" fmla="val -89633"/>
            </a:avLst>
          </a:prstGeom>
          <a:solidFill>
            <a:srgbClr val="00B0F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Walking to next exercise</a:t>
            </a:r>
          </a:p>
        </p:txBody>
      </p:sp>
      <p:sp>
        <p:nvSpPr>
          <p:cNvPr id="21" name="Line Callout 1 16">
            <a:extLst>
              <a:ext uri="{FF2B5EF4-FFF2-40B4-BE49-F238E27FC236}">
                <a16:creationId xmlns:a16="http://schemas.microsoft.com/office/drawing/2014/main" id="{62024432-4A6F-4564-BFC1-C64829514DCE}"/>
              </a:ext>
            </a:extLst>
          </p:cNvPr>
          <p:cNvSpPr/>
          <p:nvPr/>
        </p:nvSpPr>
        <p:spPr>
          <a:xfrm flipH="1">
            <a:off x="169860" y="3470834"/>
            <a:ext cx="1396670" cy="574052"/>
          </a:xfrm>
          <a:prstGeom prst="borderCallout1">
            <a:avLst>
              <a:gd name="adj1" fmla="val 10786"/>
              <a:gd name="adj2" fmla="val -3145"/>
              <a:gd name="adj3" fmla="val 222359"/>
              <a:gd name="adj4" fmla="val -57332"/>
            </a:avLst>
          </a:prstGeom>
          <a:solidFill>
            <a:schemeClr val="tx2">
              <a:lumMod val="20000"/>
              <a:lumOff val="8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Heart Rate</a:t>
            </a:r>
          </a:p>
        </p:txBody>
      </p:sp>
    </p:spTree>
    <p:extLst>
      <p:ext uri="{BB962C8B-B14F-4D97-AF65-F5344CB8AC3E}">
        <p14:creationId xmlns:p14="http://schemas.microsoft.com/office/powerpoint/2010/main" val="11982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P spid="11" grpId="0" build="p"/>
      <p:bldP spid="12" grpId="0" build="p"/>
      <p:bldP spid="13" grpId="0" build="p"/>
      <p:bldP spid="15" grpId="0" build="p"/>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Dorsiflexion</a:t>
            </a:r>
          </a:p>
        </p:txBody>
      </p:sp>
      <p:sp>
        <p:nvSpPr>
          <p:cNvPr id="3" name="Slide Number Placeholder 2"/>
          <p:cNvSpPr>
            <a:spLocks noGrp="1"/>
          </p:cNvSpPr>
          <p:nvPr>
            <p:ph type="sldNum" sz="quarter" idx="12"/>
          </p:nvPr>
        </p:nvSpPr>
        <p:spPr/>
        <p:txBody>
          <a:bodyPr/>
          <a:lstStyle/>
          <a:p>
            <a:pPr>
              <a:defRPr/>
            </a:pPr>
            <a:fld id="{69361836-648D-49CB-9B59-2355AA3D58D3}" type="slidenum">
              <a:rPr lang="en-US" smtClean="0"/>
              <a:pPr>
                <a:defRPr/>
              </a:pPr>
              <a:t>51</a:t>
            </a:fld>
            <a:endParaRPr lang="en-US" dirty="0"/>
          </a:p>
        </p:txBody>
      </p:sp>
      <p:pic>
        <p:nvPicPr>
          <p:cNvPr id="2050" name="Picture 2" descr="Image result for dorsiflex weight axial"/>
          <p:cNvPicPr>
            <a:picLocks noChangeAspect="1" noChangeArrowheads="1"/>
          </p:cNvPicPr>
          <p:nvPr/>
        </p:nvPicPr>
        <p:blipFill rotWithShape="1">
          <a:blip r:embed="rId2">
            <a:extLst>
              <a:ext uri="{28A0092B-C50C-407E-A947-70E740481C1C}">
                <a14:useLocalDpi xmlns:a14="http://schemas.microsoft.com/office/drawing/2010/main" val="0"/>
              </a:ext>
            </a:extLst>
          </a:blip>
          <a:srcRect r="12037"/>
          <a:stretch/>
        </p:blipFill>
        <p:spPr bwMode="auto">
          <a:xfrm>
            <a:off x="6337097" y="1528941"/>
            <a:ext cx="4228871" cy="3372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3842" y="4902676"/>
            <a:ext cx="7722158" cy="1508105"/>
          </a:xfrm>
          <a:prstGeom prst="rect">
            <a:avLst/>
          </a:prstGeom>
          <a:noFill/>
        </p:spPr>
        <p:txBody>
          <a:bodyPr wrap="square" rtlCol="0">
            <a:spAutoFit/>
          </a:bodyPr>
          <a:lstStyle/>
          <a:p>
            <a:r>
              <a:rPr lang="en-US" sz="1600" b="1" dirty="0"/>
              <a:t>Solving the Riddle of the Shin Splint</a:t>
            </a:r>
          </a:p>
          <a:p>
            <a:r>
              <a:rPr lang="en-US" sz="1600" dirty="0"/>
              <a:t>Strengthen the muscles on the front of the lower leg, the anterior </a:t>
            </a:r>
            <a:r>
              <a:rPr lang="en-US" sz="1600" dirty="0" err="1"/>
              <a:t>tibalis</a:t>
            </a:r>
            <a:r>
              <a:rPr lang="en-US" sz="1600" dirty="0"/>
              <a:t>. Use things like the D.A.R.D. (Dynamic Axial Resistance Device), and </a:t>
            </a:r>
            <a:r>
              <a:rPr lang="en-US" sz="1600" dirty="0" err="1"/>
              <a:t>thera</a:t>
            </a:r>
            <a:r>
              <a:rPr lang="en-US" sz="1600" dirty="0"/>
              <a:t>-bands in every color of the spectrum. Neither of these resistance protocols helped.</a:t>
            </a:r>
          </a:p>
          <a:p>
            <a:pPr marL="285750" indent="-285750">
              <a:buFont typeface="Arial" panose="020B0604020202020204" pitchFamily="34" charset="0"/>
              <a:buChar char="•"/>
            </a:pPr>
            <a:r>
              <a:rPr lang="en-US" sz="1400" dirty="0">
                <a:hlinkClick r:id="rId3"/>
              </a:rPr>
              <a:t>https://simplifaster.com/articles/solving-the-riddle-of-the-shin-splint/</a:t>
            </a:r>
            <a:r>
              <a:rPr lang="en-US" sz="1400" dirty="0"/>
              <a:t> </a:t>
            </a:r>
          </a:p>
          <a:p>
            <a:pPr marL="285750" indent="-285750">
              <a:buFont typeface="Arial" panose="020B0604020202020204" pitchFamily="34" charset="0"/>
              <a:buChar char="•"/>
            </a:pPr>
            <a:r>
              <a:rPr lang="en-US" sz="1400" dirty="0">
                <a:hlinkClick r:id="rId4"/>
              </a:rPr>
              <a:t>https://youtu.be/QdQvsmKtewI</a:t>
            </a:r>
            <a:r>
              <a:rPr lang="en-US" sz="1400" dirty="0"/>
              <a:t> </a:t>
            </a:r>
          </a:p>
        </p:txBody>
      </p:sp>
      <p:pic>
        <p:nvPicPr>
          <p:cNvPr id="2052" name="Picture 4" descr="Image result for dorsiflex weight ax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267" y="447220"/>
            <a:ext cx="203442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bialis anterior muscle"/>
          <p:cNvPicPr>
            <a:picLocks noChangeAspect="1" noChangeArrowheads="1"/>
          </p:cNvPicPr>
          <p:nvPr/>
        </p:nvPicPr>
        <p:blipFill rotWithShape="1">
          <a:blip r:embed="rId6">
            <a:extLst>
              <a:ext uri="{28A0092B-C50C-407E-A947-70E740481C1C}">
                <a14:useLocalDpi xmlns:a14="http://schemas.microsoft.com/office/drawing/2010/main" val="0"/>
              </a:ext>
            </a:extLst>
          </a:blip>
          <a:srcRect t="27083"/>
          <a:stretch/>
        </p:blipFill>
        <p:spPr bwMode="auto">
          <a:xfrm>
            <a:off x="1626032" y="1481616"/>
            <a:ext cx="4017373" cy="33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00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0">
              <a:schemeClr val="bg1">
                <a:shade val="80000"/>
                <a:lumMod val="108000"/>
              </a:schemeClr>
            </a:gs>
          </a:gsLst>
          <a:lin ang="5400000" scaled="0"/>
          <a:tileRect/>
        </a:gra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603250"/>
            <a:ext cx="9351963" cy="1143000"/>
          </a:xfrm>
          <a:noFill/>
          <a:ln/>
        </p:spPr>
        <p:txBody>
          <a:bodyPr/>
          <a:lstStyle/>
          <a:p>
            <a:r>
              <a:rPr lang="en-US" altLang="en-US" sz="2400" dirty="0"/>
              <a:t>Benefits of Combined</a:t>
            </a:r>
            <a:br>
              <a:rPr lang="en-US" altLang="en-US" sz="4000" dirty="0"/>
            </a:br>
            <a:r>
              <a:rPr lang="en-US" altLang="en-US" sz="3600" dirty="0"/>
              <a:t>Diet + Aerobic &amp; Strength Exercise</a:t>
            </a:r>
          </a:p>
        </p:txBody>
      </p:sp>
      <p:graphicFrame>
        <p:nvGraphicFramePr>
          <p:cNvPr id="120835" name="Object 3"/>
          <p:cNvGraphicFramePr>
            <a:graphicFrameLocks noGrp="1"/>
          </p:cNvGraphicFramePr>
          <p:nvPr>
            <p:ph type="chart" idx="1"/>
            <p:extLst>
              <p:ext uri="{D42A27DB-BD31-4B8C-83A1-F6EECF244321}">
                <p14:modId xmlns:p14="http://schemas.microsoft.com/office/powerpoint/2010/main" val="341909793"/>
              </p:ext>
            </p:extLst>
          </p:nvPr>
        </p:nvGraphicFramePr>
        <p:xfrm>
          <a:off x="1889126" y="1573214"/>
          <a:ext cx="7764463" cy="4511675"/>
        </p:xfrm>
        <a:graphic>
          <a:graphicData uri="http://schemas.openxmlformats.org/presentationml/2006/ole">
            <mc:AlternateContent xmlns:mc="http://schemas.openxmlformats.org/markup-compatibility/2006">
              <mc:Choice xmlns:v="urn:schemas-microsoft-com:vml" Requires="v">
                <p:oleObj spid="_x0000_s12293" name="Chart" r:id="rId4" imgW="7764120" imgH="4510080" progId="MSGraph.Chart.5">
                  <p:embed/>
                </p:oleObj>
              </mc:Choice>
              <mc:Fallback>
                <p:oleObj name="Chart" r:id="rId4" imgW="7764120" imgH="4510080" progId="MSGraph.Chart.5">
                  <p:embed/>
                  <p:pic>
                    <p:nvPicPr>
                      <p:cNvPr id="12083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6" y="1573214"/>
                        <a:ext cx="77644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6" name="Rectangle 4"/>
          <p:cNvSpPr>
            <a:spLocks noChangeArrowheads="1"/>
          </p:cNvSpPr>
          <p:nvPr/>
        </p:nvSpPr>
        <p:spPr bwMode="auto">
          <a:xfrm>
            <a:off x="3376613" y="5035551"/>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rial" panose="020B0604020202020204" pitchFamily="34" charset="0"/>
              </a:rPr>
              <a:t>Diet Only</a:t>
            </a:r>
          </a:p>
        </p:txBody>
      </p:sp>
      <p:sp>
        <p:nvSpPr>
          <p:cNvPr id="120837" name="Rectangle 5"/>
          <p:cNvSpPr>
            <a:spLocks noChangeArrowheads="1"/>
          </p:cNvSpPr>
          <p:nvPr/>
        </p:nvSpPr>
        <p:spPr bwMode="auto">
          <a:xfrm>
            <a:off x="5292725" y="5013325"/>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Exercise</a:t>
            </a:r>
          </a:p>
        </p:txBody>
      </p:sp>
      <p:sp>
        <p:nvSpPr>
          <p:cNvPr id="120838" name="Rectangle 6"/>
          <p:cNvSpPr>
            <a:spLocks noChangeArrowheads="1"/>
          </p:cNvSpPr>
          <p:nvPr/>
        </p:nvSpPr>
        <p:spPr bwMode="auto">
          <a:xfrm>
            <a:off x="7178676" y="5013325"/>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 Strength Exercise</a:t>
            </a:r>
          </a:p>
        </p:txBody>
      </p:sp>
      <p:sp>
        <p:nvSpPr>
          <p:cNvPr id="120839" name="Line 7"/>
          <p:cNvSpPr>
            <a:spLocks noChangeShapeType="1"/>
          </p:cNvSpPr>
          <p:nvPr/>
        </p:nvSpPr>
        <p:spPr bwMode="auto">
          <a:xfrm>
            <a:off x="2809876" y="2633663"/>
            <a:ext cx="660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Rectangle 8"/>
          <p:cNvSpPr>
            <a:spLocks noChangeArrowheads="1"/>
          </p:cNvSpPr>
          <p:nvPr/>
        </p:nvSpPr>
        <p:spPr bwMode="auto">
          <a:xfrm>
            <a:off x="5187951" y="1485899"/>
            <a:ext cx="4479925" cy="4119563"/>
          </a:xfrm>
          <a:prstGeom prst="rect">
            <a:avLst/>
          </a:prstGeom>
          <a:gradFill flip="none" rotWithShape="1">
            <a:gsLst>
              <a:gs pos="0">
                <a:schemeClr val="bg2"/>
              </a:gs>
              <a:gs pos="100000">
                <a:schemeClr val="bg1">
                  <a:shade val="80000"/>
                  <a:lumMod val="108000"/>
                </a:schemeClr>
              </a:gs>
            </a:gsLst>
            <a:lin ang="16200000" scaled="1"/>
            <a:tileRect/>
          </a:gradFill>
          <a:ln w="12700">
            <a:no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3607335561"/>
      </p:ext>
    </p:extLst>
  </p:cSld>
  <p:clrMapOvr>
    <a:masterClrMapping/>
  </p:clrMapOvr>
  <p:transition advTm="19000">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0">
              <a:schemeClr val="bg1">
                <a:shade val="80000"/>
                <a:lumMod val="108000"/>
              </a:schemeClr>
            </a:gs>
          </a:gsLst>
          <a:lin ang="5400000" scaled="0"/>
          <a:tileRect/>
        </a:gra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603250"/>
            <a:ext cx="9351963" cy="1143000"/>
          </a:xfrm>
          <a:noFill/>
          <a:ln/>
        </p:spPr>
        <p:txBody>
          <a:bodyPr/>
          <a:lstStyle/>
          <a:p>
            <a:r>
              <a:rPr lang="en-US" altLang="en-US" sz="2400" dirty="0"/>
              <a:t>Benefits of Combined</a:t>
            </a:r>
            <a:br>
              <a:rPr lang="en-US" altLang="en-US" sz="4000" dirty="0"/>
            </a:br>
            <a:r>
              <a:rPr lang="en-US" altLang="en-US" sz="3600" dirty="0"/>
              <a:t>Diet + Aerobic &amp; Strength Exercise</a:t>
            </a:r>
          </a:p>
        </p:txBody>
      </p:sp>
      <p:graphicFrame>
        <p:nvGraphicFramePr>
          <p:cNvPr id="120835" name="Object 3"/>
          <p:cNvGraphicFramePr>
            <a:graphicFrameLocks noGrp="1"/>
          </p:cNvGraphicFramePr>
          <p:nvPr>
            <p:ph type="chart" idx="1"/>
          </p:nvPr>
        </p:nvGraphicFramePr>
        <p:xfrm>
          <a:off x="1889126" y="1573214"/>
          <a:ext cx="7764463" cy="4511675"/>
        </p:xfrm>
        <a:graphic>
          <a:graphicData uri="http://schemas.openxmlformats.org/presentationml/2006/ole">
            <mc:AlternateContent xmlns:mc="http://schemas.openxmlformats.org/markup-compatibility/2006">
              <mc:Choice xmlns:v="urn:schemas-microsoft-com:vml" Requires="v">
                <p:oleObj spid="_x0000_s13317" name="Chart" r:id="rId4" imgW="7764120" imgH="4510080" progId="MSGraph.Chart.5">
                  <p:embed/>
                </p:oleObj>
              </mc:Choice>
              <mc:Fallback>
                <p:oleObj name="Chart" r:id="rId4" imgW="7764120" imgH="4510080" progId="MSGraph.Chart.5">
                  <p:embed/>
                  <p:pic>
                    <p:nvPicPr>
                      <p:cNvPr id="12083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6" y="1573214"/>
                        <a:ext cx="77644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6" name="Rectangle 4"/>
          <p:cNvSpPr>
            <a:spLocks noChangeArrowheads="1"/>
          </p:cNvSpPr>
          <p:nvPr/>
        </p:nvSpPr>
        <p:spPr bwMode="auto">
          <a:xfrm>
            <a:off x="3376613" y="5035551"/>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rial" panose="020B0604020202020204" pitchFamily="34" charset="0"/>
              </a:rPr>
              <a:t>Diet Only</a:t>
            </a:r>
          </a:p>
        </p:txBody>
      </p:sp>
      <p:sp>
        <p:nvSpPr>
          <p:cNvPr id="120837" name="Rectangle 5"/>
          <p:cNvSpPr>
            <a:spLocks noChangeArrowheads="1"/>
          </p:cNvSpPr>
          <p:nvPr/>
        </p:nvSpPr>
        <p:spPr bwMode="auto">
          <a:xfrm>
            <a:off x="5292725" y="5013325"/>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Exercise</a:t>
            </a:r>
          </a:p>
        </p:txBody>
      </p:sp>
      <p:sp>
        <p:nvSpPr>
          <p:cNvPr id="120838" name="Rectangle 6"/>
          <p:cNvSpPr>
            <a:spLocks noChangeArrowheads="1"/>
          </p:cNvSpPr>
          <p:nvPr/>
        </p:nvSpPr>
        <p:spPr bwMode="auto">
          <a:xfrm>
            <a:off x="7178676" y="5013325"/>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 Strength Exercise</a:t>
            </a:r>
          </a:p>
        </p:txBody>
      </p:sp>
      <p:sp>
        <p:nvSpPr>
          <p:cNvPr id="120839" name="Line 7"/>
          <p:cNvSpPr>
            <a:spLocks noChangeShapeType="1"/>
          </p:cNvSpPr>
          <p:nvPr/>
        </p:nvSpPr>
        <p:spPr bwMode="auto">
          <a:xfrm>
            <a:off x="2809876" y="2633663"/>
            <a:ext cx="660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Rectangle 8"/>
          <p:cNvSpPr>
            <a:spLocks noChangeArrowheads="1"/>
          </p:cNvSpPr>
          <p:nvPr/>
        </p:nvSpPr>
        <p:spPr bwMode="auto">
          <a:xfrm>
            <a:off x="7296153" y="1485899"/>
            <a:ext cx="2371724" cy="4119563"/>
          </a:xfrm>
          <a:prstGeom prst="rect">
            <a:avLst/>
          </a:prstGeom>
          <a:gradFill flip="none" rotWithShape="1">
            <a:gsLst>
              <a:gs pos="0">
                <a:schemeClr val="bg2"/>
              </a:gs>
              <a:gs pos="100000">
                <a:schemeClr val="bg1">
                  <a:shade val="80000"/>
                  <a:lumMod val="108000"/>
                </a:schemeClr>
              </a:gs>
            </a:gsLst>
            <a:lin ang="16200000" scaled="1"/>
            <a:tileRect/>
          </a:gradFill>
          <a:ln w="12700">
            <a:no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315319004"/>
      </p:ext>
    </p:extLst>
  </p:cSld>
  <p:clrMapOvr>
    <a:masterClrMapping/>
  </p:clrMapOvr>
  <p:transition advTm="19000">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0">
              <a:schemeClr val="bg1">
                <a:shade val="80000"/>
                <a:lumMod val="108000"/>
              </a:schemeClr>
            </a:gs>
          </a:gsLst>
          <a:lin ang="5400000" scaled="0"/>
          <a:tileRect/>
        </a:gra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603250"/>
            <a:ext cx="9351963" cy="1143000"/>
          </a:xfrm>
          <a:noFill/>
          <a:ln/>
        </p:spPr>
        <p:txBody>
          <a:bodyPr/>
          <a:lstStyle/>
          <a:p>
            <a:r>
              <a:rPr lang="en-US" altLang="en-US" sz="2400" dirty="0"/>
              <a:t>Benefits of Combined</a:t>
            </a:r>
            <a:br>
              <a:rPr lang="en-US" altLang="en-US" sz="4000" dirty="0"/>
            </a:br>
            <a:r>
              <a:rPr lang="en-US" altLang="en-US" sz="3600" dirty="0"/>
              <a:t>Diet + Aerobic &amp; Strength Exercise</a:t>
            </a:r>
          </a:p>
        </p:txBody>
      </p:sp>
      <p:graphicFrame>
        <p:nvGraphicFramePr>
          <p:cNvPr id="120835" name="Object 3"/>
          <p:cNvGraphicFramePr>
            <a:graphicFrameLocks noGrp="1"/>
          </p:cNvGraphicFramePr>
          <p:nvPr>
            <p:ph type="chart" idx="1"/>
          </p:nvPr>
        </p:nvGraphicFramePr>
        <p:xfrm>
          <a:off x="1889126" y="1573214"/>
          <a:ext cx="7764463" cy="4511675"/>
        </p:xfrm>
        <a:graphic>
          <a:graphicData uri="http://schemas.openxmlformats.org/presentationml/2006/ole">
            <mc:AlternateContent xmlns:mc="http://schemas.openxmlformats.org/markup-compatibility/2006">
              <mc:Choice xmlns:v="urn:schemas-microsoft-com:vml" Requires="v">
                <p:oleObj spid="_x0000_s14341" name="Chart" r:id="rId4" imgW="7764120" imgH="4510080" progId="MSGraph.Chart.5">
                  <p:embed/>
                </p:oleObj>
              </mc:Choice>
              <mc:Fallback>
                <p:oleObj name="Chart" r:id="rId4" imgW="7764120" imgH="4510080" progId="MSGraph.Chart.5">
                  <p:embed/>
                  <p:pic>
                    <p:nvPicPr>
                      <p:cNvPr id="12083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6" y="1573214"/>
                        <a:ext cx="77644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6" name="Rectangle 4"/>
          <p:cNvSpPr>
            <a:spLocks noChangeArrowheads="1"/>
          </p:cNvSpPr>
          <p:nvPr/>
        </p:nvSpPr>
        <p:spPr bwMode="auto">
          <a:xfrm>
            <a:off x="3376613" y="5035551"/>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rial" panose="020B0604020202020204" pitchFamily="34" charset="0"/>
              </a:rPr>
              <a:t>Diet Only</a:t>
            </a:r>
          </a:p>
        </p:txBody>
      </p:sp>
      <p:sp>
        <p:nvSpPr>
          <p:cNvPr id="120837" name="Rectangle 5"/>
          <p:cNvSpPr>
            <a:spLocks noChangeArrowheads="1"/>
          </p:cNvSpPr>
          <p:nvPr/>
        </p:nvSpPr>
        <p:spPr bwMode="auto">
          <a:xfrm>
            <a:off x="5292725" y="5013325"/>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Exercise</a:t>
            </a:r>
          </a:p>
        </p:txBody>
      </p:sp>
      <p:sp>
        <p:nvSpPr>
          <p:cNvPr id="120838" name="Rectangle 6"/>
          <p:cNvSpPr>
            <a:spLocks noChangeArrowheads="1"/>
          </p:cNvSpPr>
          <p:nvPr/>
        </p:nvSpPr>
        <p:spPr bwMode="auto">
          <a:xfrm>
            <a:off x="7178676" y="5013325"/>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b="1">
                <a:latin typeface="Arial" panose="020B0604020202020204" pitchFamily="34" charset="0"/>
              </a:rPr>
              <a:t>Diet + Aerobic + Strength Exercise</a:t>
            </a:r>
          </a:p>
        </p:txBody>
      </p:sp>
      <p:sp>
        <p:nvSpPr>
          <p:cNvPr id="120839" name="Line 7"/>
          <p:cNvSpPr>
            <a:spLocks noChangeShapeType="1"/>
          </p:cNvSpPr>
          <p:nvPr/>
        </p:nvSpPr>
        <p:spPr bwMode="auto">
          <a:xfrm>
            <a:off x="2809876" y="2633663"/>
            <a:ext cx="660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8717274"/>
      </p:ext>
    </p:extLst>
  </p:cSld>
  <p:clrMapOvr>
    <a:masterClrMapping/>
  </p:clrMapOvr>
  <p:transition advTm="19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8CD9-5880-411A-83E4-627B1F5364F8}"/>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E0F6F56F-5739-4553-9FE3-B0427D18717D}"/>
              </a:ext>
            </a:extLst>
          </p:cNvPr>
          <p:cNvSpPr>
            <a:spLocks noGrp="1"/>
          </p:cNvSpPr>
          <p:nvPr>
            <p:ph idx="1"/>
          </p:nvPr>
        </p:nvSpPr>
        <p:spPr>
          <a:xfrm>
            <a:off x="1130270" y="2171768"/>
            <a:ext cx="9603275" cy="3732907"/>
          </a:xfrm>
        </p:spPr>
        <p:txBody>
          <a:bodyPr>
            <a:normAutofit lnSpcReduction="10000"/>
          </a:bodyPr>
          <a:lstStyle/>
          <a:p>
            <a:r>
              <a:rPr lang="en-US" sz="2800" dirty="0"/>
              <a:t>Physical Function</a:t>
            </a:r>
          </a:p>
          <a:p>
            <a:pPr lvl="1"/>
            <a:r>
              <a:rPr lang="en-US" sz="2400" dirty="0"/>
              <a:t>Ability to conduct daily lives with energy and without undue fatigue</a:t>
            </a:r>
          </a:p>
          <a:p>
            <a:pPr lvl="1"/>
            <a:endParaRPr lang="en-US" sz="800" dirty="0">
              <a:solidFill>
                <a:srgbClr val="FF0000"/>
              </a:solidFill>
            </a:endParaRPr>
          </a:p>
          <a:p>
            <a:r>
              <a:rPr lang="en-US" sz="2800" dirty="0"/>
              <a:t>Multicomponent Physical Activity</a:t>
            </a:r>
          </a:p>
          <a:p>
            <a:pPr lvl="1"/>
            <a:r>
              <a:rPr lang="en-US" sz="2400" dirty="0"/>
              <a:t>Combinations of balance, flexibility, strength, endurance, gait speed, chair rise time and physical function training, and recreation</a:t>
            </a:r>
          </a:p>
          <a:p>
            <a:pPr lvl="1"/>
            <a:endParaRPr lang="en-US" dirty="0"/>
          </a:p>
          <a:p>
            <a:endParaRPr lang="en-US" dirty="0"/>
          </a:p>
        </p:txBody>
      </p:sp>
      <p:sp>
        <p:nvSpPr>
          <p:cNvPr id="4" name="Slide Number Placeholder 3">
            <a:extLst>
              <a:ext uri="{FF2B5EF4-FFF2-40B4-BE49-F238E27FC236}">
                <a16:creationId xmlns:a16="http://schemas.microsoft.com/office/drawing/2014/main" id="{B67DD8F2-2D9B-49A0-A0E3-863E99740AC0}"/>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6850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atinLnBrk="0">
              <a:defRPr lang="en-US"/>
            </a:pPr>
            <a:r>
              <a:rPr lang="en-US" altLang=""/>
              <a:t>SMART Goal</a:t>
            </a:r>
          </a:p>
        </p:txBody>
      </p:sp>
      <p:sp>
        <p:nvSpPr>
          <p:cNvPr id="3" name="Subtitle 2"/>
          <p:cNvSpPr>
            <a:spLocks noGrp="1"/>
          </p:cNvSpPr>
          <p:nvPr>
            <p:ph type="subTitle" idx="1"/>
          </p:nvPr>
        </p:nvSpPr>
        <p:spPr/>
        <p:txBody>
          <a:bodyPr/>
          <a:lstStyle/>
          <a:p>
            <a:pPr latinLnBrk="0">
              <a:defRPr lang="en-US"/>
            </a:pPr>
            <a:endParaRPr lang="en-US" altLang=""/>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en-US"/>
            </a:pPr>
            <a:r>
              <a:rPr lang="en-US" dirty="0"/>
              <a:t>Create your own healthy aging exercise program - Identify a </a:t>
            </a:r>
            <a:r>
              <a:rPr lang="en-US" b="1" dirty="0"/>
              <a:t>SMART</a:t>
            </a:r>
            <a:r>
              <a:rPr lang="en-US" dirty="0"/>
              <a:t> goal and </a:t>
            </a:r>
            <a:r>
              <a:rPr lang="en-US" b="1" u="sng" dirty="0"/>
              <a:t>write</a:t>
            </a:r>
            <a:r>
              <a:rPr lang="en-US" dirty="0"/>
              <a:t>:</a:t>
            </a:r>
          </a:p>
        </p:txBody>
      </p:sp>
      <p:sp>
        <p:nvSpPr>
          <p:cNvPr id="3" name="Content Placeholder 2"/>
          <p:cNvSpPr>
            <a:spLocks noGrp="1"/>
          </p:cNvSpPr>
          <p:nvPr>
            <p:ph idx="1"/>
          </p:nvPr>
        </p:nvSpPr>
        <p:spPr>
          <a:xfrm>
            <a:off x="1130271" y="2171769"/>
            <a:ext cx="8136392" cy="3927948"/>
          </a:xfrm>
        </p:spPr>
        <p:txBody>
          <a:bodyPr>
            <a:noAutofit/>
          </a:bodyPr>
          <a:lstStyle/>
          <a:p>
            <a:pPr lvl="0">
              <a:defRPr lang="en-US"/>
            </a:pPr>
            <a:r>
              <a:rPr lang="en-US" b="1" dirty="0"/>
              <a:t>S</a:t>
            </a:r>
            <a:r>
              <a:rPr lang="en-US" dirty="0"/>
              <a:t>: A specific FIT</a:t>
            </a:r>
            <a:r>
              <a:rPr lang="en-US" b="1" dirty="0"/>
              <a:t>T</a:t>
            </a:r>
            <a:r>
              <a:rPr lang="en-US" dirty="0"/>
              <a:t> </a:t>
            </a:r>
            <a:r>
              <a:rPr lang="en-US" b="1" dirty="0"/>
              <a:t>Type</a:t>
            </a:r>
            <a:r>
              <a:rPr lang="en-US" dirty="0"/>
              <a:t> of exercise you feel strongly about doing</a:t>
            </a:r>
          </a:p>
          <a:p>
            <a:pPr lvl="0">
              <a:defRPr lang="en-US"/>
            </a:pPr>
            <a:r>
              <a:rPr lang="en-US" b="1" dirty="0"/>
              <a:t>M</a:t>
            </a:r>
            <a:r>
              <a:rPr lang="en-US" dirty="0"/>
              <a:t>: How will you measure it?</a:t>
            </a:r>
          </a:p>
          <a:p>
            <a:pPr lvl="0">
              <a:defRPr lang="en-US"/>
            </a:pPr>
            <a:r>
              <a:rPr lang="en-US" b="1" dirty="0"/>
              <a:t>A</a:t>
            </a:r>
            <a:r>
              <a:rPr lang="en-US" dirty="0"/>
              <a:t>: How realistic is it?</a:t>
            </a:r>
          </a:p>
          <a:p>
            <a:pPr lvl="0">
              <a:defRPr lang="en-US"/>
            </a:pPr>
            <a:r>
              <a:rPr lang="en-US" b="1" dirty="0"/>
              <a:t>R</a:t>
            </a:r>
            <a:r>
              <a:rPr lang="en-US" dirty="0"/>
              <a:t>: How does the goal meet your needs and interests?</a:t>
            </a:r>
          </a:p>
          <a:p>
            <a:pPr lvl="1">
              <a:defRPr lang="en-US"/>
            </a:pPr>
            <a:r>
              <a:rPr lang="en-US" dirty="0"/>
              <a:t>“</a:t>
            </a:r>
            <a:r>
              <a:rPr lang="en-US" dirty="0">
                <a:hlinkClick r:id="rId3"/>
              </a:rPr>
              <a:t>Health is not the benefit</a:t>
            </a:r>
            <a:r>
              <a:rPr lang="en-US" dirty="0"/>
              <a:t>” – Marshall </a:t>
            </a:r>
            <a:r>
              <a:rPr lang="en-US" dirty="0" err="1"/>
              <a:t>Kreuter</a:t>
            </a:r>
            <a:r>
              <a:rPr lang="en-US" dirty="0"/>
              <a:t>, PhD.</a:t>
            </a:r>
          </a:p>
          <a:p>
            <a:pPr lvl="0">
              <a:defRPr lang="en-US"/>
            </a:pPr>
            <a:r>
              <a:rPr lang="en-US" b="1" dirty="0"/>
              <a:t>T</a:t>
            </a:r>
            <a:r>
              <a:rPr lang="en-US" dirty="0"/>
              <a:t>: A target date to achieve it</a:t>
            </a:r>
          </a:p>
          <a:p>
            <a:pPr lvl="0">
              <a:defRPr lang="en-US"/>
            </a:pPr>
            <a:r>
              <a:rPr lang="en-US" dirty="0"/>
              <a:t>Who will support your efforts?</a:t>
            </a:r>
          </a:p>
          <a:p>
            <a:pPr lvl="0">
              <a:defRPr lang="en-US"/>
            </a:pPr>
            <a:r>
              <a:rPr lang="en-US" dirty="0"/>
              <a:t>What might be obstacles and solutions to achieving the goal.</a:t>
            </a:r>
          </a:p>
        </p:txBody>
      </p:sp>
      <p:pic>
        <p:nvPicPr>
          <p:cNvPr id="4" name="Picture 3" descr="A screenshot of a cell phone  Description generated with high confidence"/>
          <p:cNvPicPr>
            <a:picLocks noChangeAspect="1"/>
          </p:cNvPicPr>
          <p:nvPr/>
        </p:nvPicPr>
        <p:blipFill rotWithShape="1">
          <a:blip r:embed="rId4"/>
          <a:stretch>
            <a:fillRect/>
          </a:stretch>
        </p:blipFill>
        <p:spPr>
          <a:xfrm>
            <a:off x="9144000" y="2531327"/>
            <a:ext cx="2380055" cy="3010072"/>
          </a:xfrm>
          <a:prstGeom prst="rect">
            <a:avLst/>
          </a:prstGeom>
        </p:spPr>
      </p:pic>
      <p:sp>
        <p:nvSpPr>
          <p:cNvPr id="5" name="Slide Number Placeholder 4"/>
          <p:cNvSpPr>
            <a:spLocks noGrp="1"/>
          </p:cNvSpPr>
          <p:nvPr>
            <p:ph type="sldNum" sz="quarter" idx="12"/>
          </p:nvPr>
        </p:nvSpPr>
        <p:spPr/>
        <p:txBody>
          <a:bodyPr/>
          <a:lstStyle/>
          <a:p>
            <a:pPr lvl="0">
              <a:defRPr lang="en-US"/>
            </a:pPr>
            <a:fld id="{6D22F896-40B5-4ADD-8801-0D06FADFA095}" type="slidenum">
              <a:rPr lang="en-US"/>
              <a:pPr lvl="0">
                <a:defRPr lang="en-US"/>
              </a:pPr>
              <a:t>8</a:t>
            </a:fld>
            <a:endParaRPr lang="en-US"/>
          </a:p>
        </p:txBody>
      </p:sp>
      <p:cxnSp>
        <p:nvCxnSpPr>
          <p:cNvPr id="7" name="Straight Arrow Connector 6">
            <a:extLst>
              <a:ext uri="{FF2B5EF4-FFF2-40B4-BE49-F238E27FC236}">
                <a16:creationId xmlns:a16="http://schemas.microsoft.com/office/drawing/2014/main" id="{6856D6BE-6B26-4859-9962-6CEDE303D487}"/>
              </a:ext>
            </a:extLst>
          </p:cNvPr>
          <p:cNvCxnSpPr>
            <a:cxnSpLocks/>
          </p:cNvCxnSpPr>
          <p:nvPr/>
        </p:nvCxnSpPr>
        <p:spPr>
          <a:xfrm flipH="1" flipV="1">
            <a:off x="7527073" y="4293221"/>
            <a:ext cx="1527717" cy="189569"/>
          </a:xfrm>
          <a:prstGeom prst="straightConnector1">
            <a:avLst/>
          </a:prstGeom>
          <a:ln w="127000" cmpd="sng">
            <a:solidFill>
              <a:srgbClr val="0099CC"/>
            </a:solidFill>
            <a:headEnd type="triangle" w="med" len="me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defRPr lang="en-US"/>
            </a:pPr>
            <a:r>
              <a:rPr lang="en-US"/>
              <a:t>First – Be Sure You’re Good to Go</a:t>
            </a:r>
            <a:r>
              <a:rPr lang="en-US" sz="2800"/>
              <a:t> </a:t>
            </a:r>
          </a:p>
        </p:txBody>
      </p:sp>
      <p:sp>
        <p:nvSpPr>
          <p:cNvPr id="3" name="Content Placeholder 2"/>
          <p:cNvSpPr>
            <a:spLocks noGrp="1"/>
          </p:cNvSpPr>
          <p:nvPr>
            <p:ph idx="1"/>
          </p:nvPr>
        </p:nvSpPr>
        <p:spPr>
          <a:xfrm>
            <a:off x="1130271" y="2171768"/>
            <a:ext cx="6901686" cy="3732907"/>
          </a:xfrm>
        </p:spPr>
        <p:txBody>
          <a:bodyPr>
            <a:normAutofit fontScale="85000" lnSpcReduction="10000"/>
          </a:bodyPr>
          <a:lstStyle/>
          <a:p>
            <a:pPr lvl="0">
              <a:defRPr lang="en-US"/>
            </a:pPr>
            <a:r>
              <a:rPr lang="en-US" sz="2400" dirty="0"/>
              <a:t>Check with your doctor</a:t>
            </a:r>
          </a:p>
          <a:p>
            <a:pPr lvl="0">
              <a:defRPr lang="en-US"/>
            </a:pPr>
            <a:r>
              <a:rPr lang="en-US" sz="2400" dirty="0"/>
              <a:t>Complete Rossmoor’s Tice Creek Fitness Center forms</a:t>
            </a:r>
          </a:p>
          <a:p>
            <a:pPr lvl="1">
              <a:defRPr lang="en-US"/>
            </a:pPr>
            <a:r>
              <a:rPr lang="en-US" sz="2000" dirty="0"/>
              <a:t>Physician Release</a:t>
            </a:r>
          </a:p>
          <a:p>
            <a:pPr lvl="1">
              <a:defRPr lang="en-US"/>
            </a:pPr>
            <a:r>
              <a:rPr lang="en-US" sz="2000" dirty="0"/>
              <a:t>PARQ – Physical Activity Readiness Questionnaire</a:t>
            </a:r>
          </a:p>
          <a:p>
            <a:pPr lvl="1">
              <a:defRPr lang="en-US"/>
            </a:pPr>
            <a:r>
              <a:rPr lang="en-US" sz="2000" dirty="0">
                <a:hlinkClick r:id="rId2"/>
              </a:rPr>
              <a:t>http://www.ticefitnesscenter.com/clearance-forms/</a:t>
            </a:r>
            <a:r>
              <a:rPr lang="en-US" sz="2000" dirty="0"/>
              <a:t>  </a:t>
            </a:r>
          </a:p>
          <a:p>
            <a:pPr lvl="0">
              <a:defRPr lang="en-US"/>
            </a:pPr>
            <a:r>
              <a:rPr lang="en-US" sz="2200" dirty="0"/>
              <a:t>Schedule Training Sessions at Tice Creek Fitness Center</a:t>
            </a:r>
          </a:p>
          <a:p>
            <a:pPr lvl="1">
              <a:defRPr lang="en-US"/>
            </a:pPr>
            <a:r>
              <a:rPr lang="en-US" sz="2000" dirty="0"/>
              <a:t>Web site: </a:t>
            </a:r>
            <a:r>
              <a:rPr lang="en-US" sz="2000" dirty="0">
                <a:hlinkClick r:id="rId3"/>
              </a:rPr>
              <a:t>http://www.ticefitnesscenter.com/</a:t>
            </a:r>
            <a:endParaRPr lang="en-US" sz="2000" dirty="0"/>
          </a:p>
          <a:p>
            <a:pPr lvl="1">
              <a:defRPr lang="en-US"/>
            </a:pPr>
            <a:r>
              <a:rPr lang="en-US" sz="2000" dirty="0"/>
              <a:t>Apps for your phone – Google Play and Apple iTunes</a:t>
            </a:r>
          </a:p>
        </p:txBody>
      </p:sp>
      <p:sp>
        <p:nvSpPr>
          <p:cNvPr id="4" name="Slide Number Placeholder 3"/>
          <p:cNvSpPr>
            <a:spLocks noGrp="1"/>
          </p:cNvSpPr>
          <p:nvPr>
            <p:ph type="sldNum" sz="quarter" idx="12"/>
          </p:nvPr>
        </p:nvSpPr>
        <p:spPr/>
        <p:txBody>
          <a:bodyPr/>
          <a:lstStyle/>
          <a:p>
            <a:pPr lvl="0">
              <a:defRPr lang="en-US"/>
            </a:pPr>
            <a:fld id="{6D22F896-40B5-4ADD-8801-0D06FADFA095}" type="slidenum">
              <a:rPr lang="en-US"/>
              <a:pPr lvl="0">
                <a:defRPr lang="en-US"/>
              </a:pPr>
              <a:t>9</a:t>
            </a:fld>
            <a:endParaRPr lang="en-US"/>
          </a:p>
        </p:txBody>
      </p:sp>
      <p:grpSp>
        <p:nvGrpSpPr>
          <p:cNvPr id="6" name="Group 5">
            <a:extLst>
              <a:ext uri="{FF2B5EF4-FFF2-40B4-BE49-F238E27FC236}">
                <a16:creationId xmlns:a16="http://schemas.microsoft.com/office/drawing/2014/main" id="{67E87163-B9D9-44DF-A7A5-A5FC0C9684D4}"/>
              </a:ext>
            </a:extLst>
          </p:cNvPr>
          <p:cNvGrpSpPr/>
          <p:nvPr/>
        </p:nvGrpSpPr>
        <p:grpSpPr>
          <a:xfrm>
            <a:off x="8031957" y="1716850"/>
            <a:ext cx="2978944" cy="2792804"/>
            <a:chOff x="8106116" y="1280432"/>
            <a:chExt cx="2978944" cy="2792804"/>
          </a:xfrm>
        </p:grpSpPr>
        <p:sp>
          <p:nvSpPr>
            <p:cNvPr id="8" name="Rectangle 7"/>
            <p:cNvSpPr/>
            <p:nvPr/>
          </p:nvSpPr>
          <p:spPr>
            <a:xfrm>
              <a:off x="8106116" y="1280432"/>
              <a:ext cx="2978944" cy="2792804"/>
            </a:xfrm>
            <a:prstGeom prst="rect">
              <a:avLst/>
            </a:prstGeom>
            <a:solidFill>
              <a:srgbClr val="FFFFFF"/>
            </a:solidFill>
            <a:ln w="19050">
              <a:solidFill>
                <a:srgbClr val="00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latinLnBrk="0">
                <a:defRPr lang="en-US"/>
              </a:pPr>
              <a:endParaRPr lang="en-US" altLang=""/>
            </a:p>
          </p:txBody>
        </p:sp>
        <p:pic>
          <p:nvPicPr>
            <p:cNvPr id="7" name="Picture 6" descr="A picture containing object  Description generated with high confidence">
              <a:hlinkClick r:id="rId3"/>
            </p:cNvPr>
            <p:cNvPicPr>
              <a:picLocks noChangeAspect="1"/>
            </p:cNvPicPr>
            <p:nvPr/>
          </p:nvPicPr>
          <p:blipFill rotWithShape="1">
            <a:blip r:embed="rId4"/>
            <a:stretch>
              <a:fillRect/>
            </a:stretch>
          </p:blipFill>
          <p:spPr>
            <a:xfrm>
              <a:off x="8240224" y="1321684"/>
              <a:ext cx="2702280" cy="756637"/>
            </a:xfrm>
            <a:prstGeom prst="rect">
              <a:avLst/>
            </a:prstGeom>
          </p:spPr>
        </p:pic>
        <p:sp>
          <p:nvSpPr>
            <p:cNvPr id="5" name="TextBox 4"/>
            <p:cNvSpPr txBox="1"/>
            <p:nvPr/>
          </p:nvSpPr>
          <p:spPr>
            <a:xfrm>
              <a:off x="8191500" y="2086825"/>
              <a:ext cx="2819400" cy="1892826"/>
            </a:xfrm>
            <a:prstGeom prst="rect">
              <a:avLst/>
            </a:prstGeom>
            <a:noFill/>
          </p:spPr>
          <p:txBody>
            <a:bodyPr wrap="square">
              <a:spAutoFit/>
            </a:bodyPr>
            <a:lstStyle/>
            <a:p>
              <a:pPr algn="l">
                <a:defRPr lang="en-US"/>
              </a:pPr>
              <a:r>
                <a:rPr lang="en-US" sz="1600" dirty="0">
                  <a:latin typeface="Arial Black"/>
                  <a:cs typeface="Arial Black"/>
                </a:rPr>
                <a:t>Provides for all types of healthy aging exercise:</a:t>
              </a:r>
            </a:p>
            <a:p>
              <a:pPr algn="l" latinLnBrk="0">
                <a:defRPr lang="en-US"/>
              </a:pPr>
              <a:endParaRPr lang="en-US" altLang="" sz="700" dirty="0">
                <a:latin typeface="Arial Black"/>
                <a:cs typeface="Arial Black"/>
              </a:endParaRPr>
            </a:p>
            <a:p>
              <a:pPr marL="285750" indent="-285750" algn="l">
                <a:buFont typeface="mn-ea"/>
                <a:buChar char="•"/>
                <a:defRPr lang="en-US"/>
              </a:pPr>
              <a:r>
                <a:rPr lang="en-US" sz="1600" dirty="0">
                  <a:latin typeface="Arial Black"/>
                  <a:cs typeface="Arial Black"/>
                </a:rPr>
                <a:t>aerobic,</a:t>
              </a:r>
            </a:p>
            <a:p>
              <a:pPr marL="285750" indent="-285750" algn="l" latinLnBrk="0">
                <a:buFont typeface="mn-ea"/>
                <a:buChar char="•"/>
                <a:defRPr lang="en-US"/>
              </a:pPr>
              <a:endParaRPr lang="en-US" altLang="" sz="700" dirty="0">
                <a:latin typeface="Arial Black"/>
                <a:cs typeface="Arial Black"/>
              </a:endParaRPr>
            </a:p>
            <a:p>
              <a:pPr marL="285750" indent="-285750" algn="l">
                <a:buFont typeface="mn-ea"/>
                <a:buChar char="•"/>
                <a:defRPr lang="en-US"/>
              </a:pPr>
              <a:r>
                <a:rPr lang="en-US" sz="1600" dirty="0">
                  <a:latin typeface="Arial Black"/>
                  <a:cs typeface="Arial Black"/>
                </a:rPr>
                <a:t>muscle-strengthening and</a:t>
              </a:r>
            </a:p>
            <a:p>
              <a:pPr marL="285750" indent="-285750" algn="l" latinLnBrk="0">
                <a:buFont typeface="mn-ea"/>
                <a:buChar char="•"/>
                <a:defRPr lang="en-US"/>
              </a:pPr>
              <a:endParaRPr lang="en-US" altLang="" sz="700" dirty="0">
                <a:latin typeface="Arial Black"/>
                <a:cs typeface="Arial Black"/>
              </a:endParaRPr>
            </a:p>
            <a:p>
              <a:pPr marL="285750" indent="-285750" algn="l">
                <a:buFont typeface="mn-ea"/>
                <a:buChar char="•"/>
                <a:defRPr lang="en-US"/>
              </a:pPr>
              <a:r>
                <a:rPr lang="en-US" sz="1600" dirty="0">
                  <a:latin typeface="Arial Black"/>
                  <a:cs typeface="Arial Black"/>
                </a:rPr>
                <a:t>multicomponent.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20000000000000000000"/>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20000000000000000000"/>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20000000000000000000"/>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20000000000000000000"/>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3538</Words>
  <Application>Microsoft Office PowerPoint</Application>
  <PresentationFormat>Widescreen</PresentationFormat>
  <Paragraphs>408</Paragraphs>
  <Slides>54</Slides>
  <Notes>31</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65" baseType="lpstr">
      <vt:lpstr>Arial</vt:lpstr>
      <vt:lpstr>Arial Black</vt:lpstr>
      <vt:lpstr>Calibri</vt:lpstr>
      <vt:lpstr>Century Gothic</vt:lpstr>
      <vt:lpstr>Elephant</vt:lpstr>
      <vt:lpstr>mn-ea</vt:lpstr>
      <vt:lpstr>Parade</vt:lpstr>
      <vt:lpstr>Gallery</vt:lpstr>
      <vt:lpstr>ClipArt</vt:lpstr>
      <vt:lpstr>Media Clip</vt:lpstr>
      <vt:lpstr>Chart</vt:lpstr>
      <vt:lpstr>Rossmoor Wellness Group Exercise &amp; Healthy Aging</vt:lpstr>
      <vt:lpstr>Learning Objectives</vt:lpstr>
      <vt:lpstr>Agenda</vt:lpstr>
      <vt:lpstr>References and Resources</vt:lpstr>
      <vt:lpstr>PowerPoint Presentation</vt:lpstr>
      <vt:lpstr>Terminology</vt:lpstr>
      <vt:lpstr>SMART Goal</vt:lpstr>
      <vt:lpstr>Create your own healthy aging exercise program - Identify a SMART goal and write:</vt:lpstr>
      <vt:lpstr>First – Be Sure You’re Good to Go </vt:lpstr>
      <vt:lpstr>PowerPoint Presentation</vt:lpstr>
      <vt:lpstr>Benefits of Exercise</vt:lpstr>
      <vt:lpstr>Older Adult Health Benefits: PAGAC Grade: Strong* Evidence in the 2018 Scientific Report</vt:lpstr>
      <vt:lpstr>Older Adult Health Benefits: PAGAC Grade: Strong* Evidence in the 2018 Scientific Report</vt:lpstr>
      <vt:lpstr>Older Adult Health Benefits: PAGAC Grade: Strong* Evidence in the 2018 Scientific Report</vt:lpstr>
      <vt:lpstr>FITT Principle</vt:lpstr>
      <vt:lpstr>Create Your Own Exercise Program:  Use the FITT Principle</vt:lpstr>
      <vt:lpstr>PowerPoint Presentation</vt:lpstr>
      <vt:lpstr>PowerPoint Presentation</vt:lpstr>
      <vt:lpstr>PowerPoint Presentation</vt:lpstr>
      <vt:lpstr>PowerPoint Presentation</vt:lpstr>
      <vt:lpstr>Walk, Jog, Bike, Wheelchair Rossmoor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     This PowerPoint and other resources are available at:  www.healthedpartners.org/ceu/pa-healthyaging </vt:lpstr>
      <vt:lpstr>Learning Activity</vt:lpstr>
      <vt:lpstr>Table E-1. 2018 Physical Activity Guidelines Advisory Committee Grading Criteria (page E-21)</vt:lpstr>
      <vt:lpstr>How to Burn the Most Fat</vt:lpstr>
      <vt:lpstr>Fat Cells</vt:lpstr>
      <vt:lpstr>Fat Cells</vt:lpstr>
      <vt:lpstr>Calories Burned per Minute</vt:lpstr>
      <vt:lpstr>Training Effect of Regular Exercise</vt:lpstr>
      <vt:lpstr>Training Effect of Regular Exercise</vt:lpstr>
      <vt:lpstr>Training Effect of Regular Exercise  Mitochondria in Muscle Cells</vt:lpstr>
      <vt:lpstr>Burn More Fat at Higher Intensities</vt:lpstr>
      <vt:lpstr>Burn More Calories at Higher Intensities</vt:lpstr>
      <vt:lpstr>Burn More Calories at Higher Intensities</vt:lpstr>
      <vt:lpstr>Burn More Fat at Very High Intensities</vt:lpstr>
      <vt:lpstr>To lose fat, should I wear . . . </vt:lpstr>
      <vt:lpstr>Burn More Fat in Cold Temps</vt:lpstr>
      <vt:lpstr>Burn More Total &amp; Fat Calories with Aerobic Exercise</vt:lpstr>
      <vt:lpstr>Key Concepts</vt:lpstr>
      <vt:lpstr>Time Efficient Recommended Strength Workout by Mary Schreiber, PhD</vt:lpstr>
      <vt:lpstr>1 Set of 11 Exercises in 30 Minutes 22,209 lb, 258 reps, 88 lb/rep, 299 calories</vt:lpstr>
      <vt:lpstr>1 Set of 11 Exercises in 30 Minutes 22,209 lb, 258 reps, 88 lb/rep, 299 calories</vt:lpstr>
      <vt:lpstr>Dorsiflexion</vt:lpstr>
      <vt:lpstr>Benefits of Combined Diet + Aerobic &amp; Strength Exercise</vt:lpstr>
      <vt:lpstr>Benefits of Combined Diet + Aerobic &amp; Strength Exercise</vt:lpstr>
      <vt:lpstr>Benefits of Combined Diet + Aerobic &amp; Strength Exercise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&amp; Healthy Aging</dc:title>
  <dc:creator>Jim Grizzell</dc:creator>
  <cp:lastModifiedBy>Jim Grizzell</cp:lastModifiedBy>
  <cp:revision>80</cp:revision>
  <cp:lastPrinted>2018-06-20T22:51:45Z</cp:lastPrinted>
  <dcterms:created xsi:type="dcterms:W3CDTF">2018-06-15T19:06:24Z</dcterms:created>
  <dcterms:modified xsi:type="dcterms:W3CDTF">2018-06-30T02:02:48Z</dcterms:modified>
</cp:coreProperties>
</file>